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59" r:id="rId3"/>
    <p:sldId id="713" r:id="rId4"/>
    <p:sldId id="1116" r:id="rId5"/>
    <p:sldId id="951" r:id="rId6"/>
    <p:sldId id="1208" r:id="rId7"/>
    <p:sldId id="1209" r:id="rId8"/>
    <p:sldId id="1210" r:id="rId9"/>
    <p:sldId id="1211" r:id="rId10"/>
    <p:sldId id="1212" r:id="rId11"/>
    <p:sldId id="1213" r:id="rId12"/>
    <p:sldId id="1214" r:id="rId13"/>
    <p:sldId id="1215" r:id="rId14"/>
    <p:sldId id="1253" r:id="rId15"/>
    <p:sldId id="1254" r:id="rId16"/>
    <p:sldId id="1216" r:id="rId17"/>
    <p:sldId id="1217" r:id="rId18"/>
    <p:sldId id="1218" r:id="rId19"/>
    <p:sldId id="1219" r:id="rId20"/>
    <p:sldId id="1220" r:id="rId21"/>
    <p:sldId id="1221" r:id="rId22"/>
    <p:sldId id="1223" r:id="rId23"/>
    <p:sldId id="1249" r:id="rId24"/>
    <p:sldId id="1224" r:id="rId25"/>
    <p:sldId id="1225" r:id="rId26"/>
    <p:sldId id="1226" r:id="rId27"/>
    <p:sldId id="1227" r:id="rId28"/>
    <p:sldId id="1228" r:id="rId29"/>
    <p:sldId id="1229" r:id="rId30"/>
    <p:sldId id="1230" r:id="rId31"/>
    <p:sldId id="1231" r:id="rId32"/>
    <p:sldId id="1232" r:id="rId33"/>
    <p:sldId id="1233" r:id="rId34"/>
    <p:sldId id="1234" r:id="rId35"/>
    <p:sldId id="1235" r:id="rId36"/>
    <p:sldId id="1236" r:id="rId37"/>
    <p:sldId id="1237" r:id="rId38"/>
    <p:sldId id="1238" r:id="rId39"/>
    <p:sldId id="1239" r:id="rId40"/>
    <p:sldId id="1240" r:id="rId41"/>
    <p:sldId id="124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8"/>
    <p:restoredTop sz="94708"/>
  </p:normalViewPr>
  <p:slideViewPr>
    <p:cSldViewPr snapToGrid="0" snapToObjects="1">
      <p:cViewPr>
        <p:scale>
          <a:sx n="91" d="100"/>
          <a:sy n="91" d="100"/>
        </p:scale>
        <p:origin x="7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39CD0-A2A2-2C42-8C0A-7293F673FA75}" type="datetimeFigureOut">
              <a:rPr lang="en-US" smtClean="0"/>
              <a:t>4/12/19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D3F44-37F8-924B-932A-598F37114112}" type="slidenum">
              <a:rPr lang="en-US" smtClean="0"/>
              <a:t>‹#›</a:t>
            </a:fld>
            <a:endParaRPr lang="en-US"/>
          </a:p>
        </p:txBody>
      </p:sp>
    </p:spTree>
    <p:extLst>
      <p:ext uri="{BB962C8B-B14F-4D97-AF65-F5344CB8AC3E}">
        <p14:creationId xmlns:p14="http://schemas.microsoft.com/office/powerpoint/2010/main" val="172939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73DDAC21-1369-BF41-B919-2E9E088056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188E614-B79D-D54C-BEAF-E30B9F58D389}" type="slidenum">
              <a:rPr lang="en-US" altLang="en-US" sz="1200"/>
              <a:pPr/>
              <a:t>6</a:t>
            </a:fld>
            <a:endParaRPr lang="en-US" altLang="en-US" sz="1200"/>
          </a:p>
        </p:txBody>
      </p:sp>
      <p:sp>
        <p:nvSpPr>
          <p:cNvPr id="18434" name="Rectangle 2">
            <a:extLst>
              <a:ext uri="{FF2B5EF4-FFF2-40B4-BE49-F238E27FC236}">
                <a16:creationId xmlns:a16="http://schemas.microsoft.com/office/drawing/2014/main" id="{7B5A9917-79F7-7840-9D6B-79FD095B880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D1CA9E1E-B74A-3E4C-BDA3-C43A18FE7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18-14 </a:t>
            </a:r>
            <a:r>
              <a:rPr lang="en-US" altLang="en-US"/>
              <a:t>The assembly of transcription factors required for the initiation of transcription by RNA polymerase II.</a:t>
            </a:r>
            <a:endParaRPr lang="it-IT" altLang="en-US"/>
          </a:p>
        </p:txBody>
      </p:sp>
    </p:spTree>
    <p:extLst>
      <p:ext uri="{BB962C8B-B14F-4D97-AF65-F5344CB8AC3E}">
        <p14:creationId xmlns:p14="http://schemas.microsoft.com/office/powerpoint/2010/main" val="281880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87115F4C-76E1-BD4B-81A9-D0F7E4F495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302B4FD-0FEB-5045-9873-27E5209BC8BA}" type="slidenum">
              <a:rPr lang="en-US" altLang="en-US" sz="1200"/>
              <a:pPr/>
              <a:t>7</a:t>
            </a:fld>
            <a:endParaRPr lang="en-US" altLang="en-US" sz="1200"/>
          </a:p>
        </p:txBody>
      </p:sp>
      <p:sp>
        <p:nvSpPr>
          <p:cNvPr id="20482" name="Rectangle 2">
            <a:extLst>
              <a:ext uri="{FF2B5EF4-FFF2-40B4-BE49-F238E27FC236}">
                <a16:creationId xmlns:a16="http://schemas.microsoft.com/office/drawing/2014/main" id="{AFB2CCD6-4140-3E4E-82AD-800FB2616BE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22B11A2A-C5FB-6843-8143-EE99EC66F5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18-10 The human metallothionein IIA gene promoter and enhancer regions, containing multiple </a:t>
            </a:r>
            <a:r>
              <a:rPr lang="en-US" altLang="en-US" i="1"/>
              <a:t>cis</a:t>
            </a:r>
            <a:r>
              <a:rPr lang="en-US" altLang="en-US"/>
              <a:t>-acting regulatory sites. The transcription factors controlling both basal and induced levels of MTIIA transcription are indicated below the gene, with arrows showing their binding sites.</a:t>
            </a:r>
          </a:p>
        </p:txBody>
      </p:sp>
    </p:spTree>
    <p:extLst>
      <p:ext uri="{BB962C8B-B14F-4D97-AF65-F5344CB8AC3E}">
        <p14:creationId xmlns:p14="http://schemas.microsoft.com/office/powerpoint/2010/main" val="204033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A140C2F-149C-4642-8631-BDDCD4873C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607AC64-38A2-224F-B5D7-4B563D0C6D4C}" type="slidenum">
              <a:rPr lang="en-US" altLang="en-US" sz="1200"/>
              <a:pPr/>
              <a:t>12</a:t>
            </a:fld>
            <a:endParaRPr lang="en-US" altLang="en-US" sz="1200"/>
          </a:p>
        </p:txBody>
      </p:sp>
      <p:sp>
        <p:nvSpPr>
          <p:cNvPr id="26626" name="Rectangle 2">
            <a:extLst>
              <a:ext uri="{FF2B5EF4-FFF2-40B4-BE49-F238E27FC236}">
                <a16:creationId xmlns:a16="http://schemas.microsoft.com/office/drawing/2014/main" id="{53FE0573-88D2-2240-BD89-D79099042C0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485693D0-D156-1243-AD7F-982CE39609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18-16a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19243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3BC8235-BC87-3A45-BE49-A1E65F301E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27AC9ED-ACB9-5043-8E1B-D50C514527D2}" type="slidenum">
              <a:rPr lang="en-US" altLang="en-US" sz="1200"/>
              <a:pPr/>
              <a:t>16</a:t>
            </a:fld>
            <a:endParaRPr lang="en-US" altLang="en-US" sz="1200"/>
          </a:p>
        </p:txBody>
      </p:sp>
      <p:sp>
        <p:nvSpPr>
          <p:cNvPr id="29698" name="Rectangle 2">
            <a:extLst>
              <a:ext uri="{FF2B5EF4-FFF2-40B4-BE49-F238E27FC236}">
                <a16:creationId xmlns:a16="http://schemas.microsoft.com/office/drawing/2014/main" id="{3102031C-D01D-494A-8FB3-F02E8240A25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D1015428-5FFC-F342-BE29-A8A4F60BFD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18-16b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82537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B9CF31A-7A6B-6F4B-ADED-A978B9159D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EE69E5B-BE50-2144-BF66-D6E96FCB5FDC}" type="slidenum">
              <a:rPr lang="en-US" altLang="en-US" sz="1200"/>
              <a:pPr/>
              <a:t>18</a:t>
            </a:fld>
            <a:endParaRPr lang="en-US" altLang="en-US" sz="1200"/>
          </a:p>
        </p:txBody>
      </p:sp>
      <p:sp>
        <p:nvSpPr>
          <p:cNvPr id="32770" name="Rectangle 2">
            <a:extLst>
              <a:ext uri="{FF2B5EF4-FFF2-40B4-BE49-F238E27FC236}">
                <a16:creationId xmlns:a16="http://schemas.microsoft.com/office/drawing/2014/main" id="{9D5DE523-11CD-1A48-812C-3DA47A4457B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841919A6-BA1E-6341-9FEA-B75A454681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18-16b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10038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CD6521-26ED-1F43-8A69-8AA4D704DF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5725A9F-E120-B14F-8286-93A28C29E828}" type="slidenum">
              <a:rPr lang="en-US" altLang="en-US" sz="1200"/>
              <a:pPr/>
              <a:t>20</a:t>
            </a:fld>
            <a:endParaRPr lang="en-US" altLang="en-US" sz="1200"/>
          </a:p>
        </p:txBody>
      </p:sp>
      <p:sp>
        <p:nvSpPr>
          <p:cNvPr id="35842" name="Rectangle 2">
            <a:extLst>
              <a:ext uri="{FF2B5EF4-FFF2-40B4-BE49-F238E27FC236}">
                <a16:creationId xmlns:a16="http://schemas.microsoft.com/office/drawing/2014/main" id="{844EF1B5-4CA4-D44A-B722-FE1BA882B21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C0A65EAA-C235-124E-9A0D-4793B5FDFC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18-16b  </a:t>
            </a:r>
            <a:r>
              <a:rPr lang="en-US" altLang="en-US"/>
              <a:t>Model of GAL1 and GAL10 UAS structures showing the binding sites for the Gal4p positive regulator and their interaction with the Gal80p negative regulator. Induction is shown as the structure of the Gal80p becomes altered, exposing the activation domain of Gal4p.</a:t>
            </a:r>
            <a:endParaRPr lang="it-IT" altLang="en-US"/>
          </a:p>
        </p:txBody>
      </p:sp>
    </p:spTree>
    <p:extLst>
      <p:ext uri="{BB962C8B-B14F-4D97-AF65-F5344CB8AC3E}">
        <p14:creationId xmlns:p14="http://schemas.microsoft.com/office/powerpoint/2010/main" val="228319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0FE6-AFC3-BB41-B36C-7FE903F53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64290-F6F8-9E4A-BC93-FDA721F64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EF9B1-9BC2-9640-84C6-1EAE7812E83D}"/>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5" name="Footer Placeholder 4">
            <a:extLst>
              <a:ext uri="{FF2B5EF4-FFF2-40B4-BE49-F238E27FC236}">
                <a16:creationId xmlns:a16="http://schemas.microsoft.com/office/drawing/2014/main" id="{B1E3353B-55F5-7145-8A4D-ECA785C6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FB88-C2FC-464B-9801-7B429CCF0D6E}"/>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25149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8571-B503-6A4B-B1BD-C78AFDEAD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BAA81-5901-7A4B-B0A5-B601D7C5E5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7900-D77C-894D-8F90-3E87D7B9CB49}"/>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5" name="Footer Placeholder 4">
            <a:extLst>
              <a:ext uri="{FF2B5EF4-FFF2-40B4-BE49-F238E27FC236}">
                <a16:creationId xmlns:a16="http://schemas.microsoft.com/office/drawing/2014/main" id="{245348EE-E71D-3449-90D8-A7768E16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45D7-9814-9F4A-A473-CE894DAD74D2}"/>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6662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8CED-7E94-B449-9F4F-D0F492C66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95733-4867-6143-A8F7-5DD072DB7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8011-40D9-B242-8C26-98D59D263C60}"/>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5" name="Footer Placeholder 4">
            <a:extLst>
              <a:ext uri="{FF2B5EF4-FFF2-40B4-BE49-F238E27FC236}">
                <a16:creationId xmlns:a16="http://schemas.microsoft.com/office/drawing/2014/main" id="{B6CFC359-1845-2149-B3D2-1A62443C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50B59-6D95-3E41-ABC4-B69ADB58360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98926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382D-6145-FF4F-A3D3-FFE8FF553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946A1-6A86-9A40-9056-BE070AAE8F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0109-38D2-314C-A431-C86F31FB2480}"/>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5" name="Footer Placeholder 4">
            <a:extLst>
              <a:ext uri="{FF2B5EF4-FFF2-40B4-BE49-F238E27FC236}">
                <a16:creationId xmlns:a16="http://schemas.microsoft.com/office/drawing/2014/main" id="{1F1AFDAE-F45D-2040-BD0C-9C4A99E9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0297-C3FA-0543-A548-9366C171198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7691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4CC9-A9CD-1449-8B18-0787450D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61485-76C3-2C42-A587-32C03A13A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DCAB47-463E-3B4B-BCD7-8E54D4F5596E}"/>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5" name="Footer Placeholder 4">
            <a:extLst>
              <a:ext uri="{FF2B5EF4-FFF2-40B4-BE49-F238E27FC236}">
                <a16:creationId xmlns:a16="http://schemas.microsoft.com/office/drawing/2014/main" id="{22A29628-36D9-0942-9C9D-EB56B974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7F8C-118A-E349-92C9-01434A6DCAB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42816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B3-2A5D-4C49-8210-61B3B288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21A0D-1A34-494D-80D8-AB73ABAE73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1616F-A819-1B43-9F1D-15204BB3CC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507A7-E7B6-ED4A-A970-7FF76036C043}"/>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6" name="Footer Placeholder 5">
            <a:extLst>
              <a:ext uri="{FF2B5EF4-FFF2-40B4-BE49-F238E27FC236}">
                <a16:creationId xmlns:a16="http://schemas.microsoft.com/office/drawing/2014/main" id="{B569904E-36BE-5742-838B-FC8835313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B76CB-2CE6-8749-9F36-6A72EECA5E9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1424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88BA-990C-614D-B7F4-69F9FD7FD7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904F3-1218-654E-9265-5E615B454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69D79-83E1-6C4B-9B5C-84B40F8B7C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DEAA2-94CF-F74F-80EE-8E469216D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4F26FF-B7C1-7F42-A74A-2EAABDD237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1B3E7-3860-EF42-AE99-7F04276BE6D1}"/>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8" name="Footer Placeholder 7">
            <a:extLst>
              <a:ext uri="{FF2B5EF4-FFF2-40B4-BE49-F238E27FC236}">
                <a16:creationId xmlns:a16="http://schemas.microsoft.com/office/drawing/2014/main" id="{DEAE262D-59C5-0943-9301-8F368A065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7F20C-5110-C643-8143-F8E33A65A0A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45140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080B-5074-F442-8790-6D08CB473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A4EC9-B319-1E48-A6C0-81EEADA7F209}"/>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4" name="Footer Placeholder 3">
            <a:extLst>
              <a:ext uri="{FF2B5EF4-FFF2-40B4-BE49-F238E27FC236}">
                <a16:creationId xmlns:a16="http://schemas.microsoft.com/office/drawing/2014/main" id="{95C46C30-C4A5-A848-B847-6437BE6A3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B5ED4-AD8B-0947-AAE1-58041BE884F3}"/>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7645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DEE02-9556-0F4D-A10C-3D662B1B2487}"/>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3" name="Footer Placeholder 2">
            <a:extLst>
              <a:ext uri="{FF2B5EF4-FFF2-40B4-BE49-F238E27FC236}">
                <a16:creationId xmlns:a16="http://schemas.microsoft.com/office/drawing/2014/main" id="{028E41B4-D9FA-7344-86A5-FF5811FC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962AC-108F-5B45-BBDF-8D1168B26729}"/>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31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B21A-2EEF-E843-96E8-48C4D3AF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19AF1B-372D-A94E-B818-CB693E576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EE048F-72A1-9C4A-BD2C-A7D809BD7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53350-9792-2E45-842A-7643BFC696FB}"/>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6" name="Footer Placeholder 5">
            <a:extLst>
              <a:ext uri="{FF2B5EF4-FFF2-40B4-BE49-F238E27FC236}">
                <a16:creationId xmlns:a16="http://schemas.microsoft.com/office/drawing/2014/main" id="{48541F5B-54E5-4246-B052-002847B77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2B5B-6ECE-D94E-B7E4-53D3D682272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519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0FE-2002-8746-9B2C-0DE3E9C35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27F27-3993-2442-A88B-3A00F1948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C6608F-381A-3843-8FD6-53EB0212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8DEBC-3C43-4E4C-B896-0DE1B0664D1A}"/>
              </a:ext>
            </a:extLst>
          </p:cNvPr>
          <p:cNvSpPr>
            <a:spLocks noGrp="1"/>
          </p:cNvSpPr>
          <p:nvPr>
            <p:ph type="dt" sz="half" idx="10"/>
          </p:nvPr>
        </p:nvSpPr>
        <p:spPr/>
        <p:txBody>
          <a:bodyPr/>
          <a:lstStyle/>
          <a:p>
            <a:fld id="{6B5BA91A-3D59-3149-8FCA-917DB0607912}" type="datetimeFigureOut">
              <a:rPr lang="en-US" smtClean="0"/>
              <a:t>4/12/19</a:t>
            </a:fld>
            <a:endParaRPr lang="en-US"/>
          </a:p>
        </p:txBody>
      </p:sp>
      <p:sp>
        <p:nvSpPr>
          <p:cNvPr id="6" name="Footer Placeholder 5">
            <a:extLst>
              <a:ext uri="{FF2B5EF4-FFF2-40B4-BE49-F238E27FC236}">
                <a16:creationId xmlns:a16="http://schemas.microsoft.com/office/drawing/2014/main" id="{6FFE3398-90CB-B24A-9122-C00E5919F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C374E-7E00-B54C-B8EB-2A916EEDB7A5}"/>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4924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ECD2D-AA75-9A45-B769-208817E1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CC1B7-D2AB-984D-A205-26C576F66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42BC2-7892-FC43-B0CC-917EA1C05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BA91A-3D59-3149-8FCA-917DB0607912}" type="datetimeFigureOut">
              <a:rPr lang="en-US" smtClean="0"/>
              <a:t>4/12/19</a:t>
            </a:fld>
            <a:endParaRPr lang="en-US"/>
          </a:p>
        </p:txBody>
      </p:sp>
      <p:sp>
        <p:nvSpPr>
          <p:cNvPr id="5" name="Footer Placeholder 4">
            <a:extLst>
              <a:ext uri="{FF2B5EF4-FFF2-40B4-BE49-F238E27FC236}">
                <a16:creationId xmlns:a16="http://schemas.microsoft.com/office/drawing/2014/main" id="{5FA31B37-99ED-D147-8EFB-B9D4E2557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A22D5-60CD-BD4E-99F8-945205785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4E287-BC5A-F246-8EA7-4C4C8A92D344}" type="slidenum">
              <a:rPr lang="en-US" smtClean="0"/>
              <a:t>‹#›</a:t>
            </a:fld>
            <a:endParaRPr lang="en-US"/>
          </a:p>
        </p:txBody>
      </p:sp>
    </p:spTree>
    <p:extLst>
      <p:ext uri="{BB962C8B-B14F-4D97-AF65-F5344CB8AC3E}">
        <p14:creationId xmlns:p14="http://schemas.microsoft.com/office/powerpoint/2010/main" val="428802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Germ_layer#Germ_layer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Myo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30</a:t>
            </a:r>
            <a:br>
              <a:rPr lang="en-US" dirty="0"/>
            </a:br>
            <a:r>
              <a:rPr lang="en-US" dirty="0"/>
              <a:t>April 12</a:t>
            </a:r>
            <a:r>
              <a:rPr lang="en-US" baseline="30000" dirty="0"/>
              <a:t>th</a:t>
            </a:r>
            <a:r>
              <a:rPr lang="en-US" dirty="0"/>
              <a:t> , 2019</a:t>
            </a:r>
          </a:p>
        </p:txBody>
      </p:sp>
      <p:pic>
        <p:nvPicPr>
          <p:cNvPr id="4" name="Picture 3"/>
          <p:cNvPicPr>
            <a:picLocks noChangeAspect="1"/>
          </p:cNvPicPr>
          <p:nvPr/>
        </p:nvPicPr>
        <p:blipFill>
          <a:blip r:embed="rId2"/>
          <a:stretch>
            <a:fillRect/>
          </a:stretch>
        </p:blipFill>
        <p:spPr>
          <a:xfrm>
            <a:off x="4439498" y="940255"/>
            <a:ext cx="3439205" cy="919098"/>
          </a:xfrm>
          <a:prstGeom prst="rect">
            <a:avLst/>
          </a:prstGeom>
        </p:spPr>
      </p:pic>
    </p:spTree>
    <p:extLst>
      <p:ext uri="{BB962C8B-B14F-4D97-AF65-F5344CB8AC3E}">
        <p14:creationId xmlns:p14="http://schemas.microsoft.com/office/powerpoint/2010/main" val="162842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6C05421-2B2B-FF4D-8CFB-FB647C5D91C7}"/>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F35C09C7-4456-1A40-837E-64632781E0AC}"/>
              </a:ext>
            </a:extLst>
          </p:cNvPr>
          <p:cNvSpPr>
            <a:spLocks noGrp="1"/>
          </p:cNvSpPr>
          <p:nvPr>
            <p:ph idx="1"/>
          </p:nvPr>
        </p:nvSpPr>
        <p:spPr/>
        <p:txBody>
          <a:bodyPr/>
          <a:lstStyle/>
          <a:p>
            <a:r>
              <a:rPr lang="en-US" altLang="en-US"/>
              <a:t>They are set up to use glucose most of the time.</a:t>
            </a:r>
          </a:p>
          <a:p>
            <a:endParaRPr lang="en-US" altLang="en-US"/>
          </a:p>
          <a:p>
            <a:r>
              <a:rPr lang="en-US" altLang="en-US"/>
              <a:t>But they can utilize other sugars (such as galactose) when they are available and glucose is not.</a:t>
            </a:r>
          </a:p>
          <a:p>
            <a:pPr lvl="1"/>
            <a:r>
              <a:rPr lang="en-US" altLang="en-US"/>
              <a:t>Sounds familiar?...</a:t>
            </a:r>
          </a:p>
        </p:txBody>
      </p:sp>
    </p:spTree>
    <p:extLst>
      <p:ext uri="{BB962C8B-B14F-4D97-AF65-F5344CB8AC3E}">
        <p14:creationId xmlns:p14="http://schemas.microsoft.com/office/powerpoint/2010/main" val="160089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F62F0F8-6ABC-7846-A5FB-52E180439EB0}"/>
              </a:ext>
            </a:extLst>
          </p:cNvPr>
          <p:cNvSpPr>
            <a:spLocks noGrp="1"/>
          </p:cNvSpPr>
          <p:nvPr>
            <p:ph type="title"/>
          </p:nvPr>
        </p:nvSpPr>
        <p:spPr/>
        <p:txBody>
          <a:bodyPr/>
          <a:lstStyle/>
          <a:p>
            <a:endParaRPr lang="en-US" altLang="en-US"/>
          </a:p>
        </p:txBody>
      </p:sp>
      <p:sp>
        <p:nvSpPr>
          <p:cNvPr id="24578" name="Content Placeholder 2">
            <a:extLst>
              <a:ext uri="{FF2B5EF4-FFF2-40B4-BE49-F238E27FC236}">
                <a16:creationId xmlns:a16="http://schemas.microsoft.com/office/drawing/2014/main" id="{D4C1BDEE-9A2C-F94B-9043-77C244448987}"/>
              </a:ext>
            </a:extLst>
          </p:cNvPr>
          <p:cNvSpPr>
            <a:spLocks noGrp="1"/>
          </p:cNvSpPr>
          <p:nvPr>
            <p:ph idx="1"/>
          </p:nvPr>
        </p:nvSpPr>
        <p:spPr/>
        <p:txBody>
          <a:bodyPr/>
          <a:lstStyle/>
          <a:p>
            <a:r>
              <a:rPr lang="en-US" altLang="en-US" dirty="0"/>
              <a:t>The GAL locus/complex consists of several genes encoding enzymes for galactose metabolism. (catabolism, right?)</a:t>
            </a:r>
          </a:p>
          <a:p>
            <a:endParaRPr lang="en-US" altLang="en-US" dirty="0"/>
          </a:p>
          <a:p>
            <a:r>
              <a:rPr lang="en-US" altLang="en-US" dirty="0"/>
              <a:t>This is not considered an operon, since each gene encodes its own, </a:t>
            </a:r>
            <a:r>
              <a:rPr lang="en-US" altLang="en-US" b="1" i="1" dirty="0" err="1"/>
              <a:t>monocistronic</a:t>
            </a:r>
            <a:r>
              <a:rPr lang="en-US" altLang="en-US" dirty="0"/>
              <a:t> mRNA, but the genes do share cis elements that allow </a:t>
            </a:r>
            <a:r>
              <a:rPr lang="en-US" altLang="en-US" u="sng" dirty="0"/>
              <a:t>coordinated control </a:t>
            </a:r>
            <a:r>
              <a:rPr lang="en-US" altLang="en-US" dirty="0"/>
              <a:t>of several genes.</a:t>
            </a:r>
          </a:p>
        </p:txBody>
      </p:sp>
    </p:spTree>
    <p:extLst>
      <p:ext uri="{BB962C8B-B14F-4D97-AF65-F5344CB8AC3E}">
        <p14:creationId xmlns:p14="http://schemas.microsoft.com/office/powerpoint/2010/main" val="248684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9654" name="Text Box 6">
            <a:extLst>
              <a:ext uri="{FF2B5EF4-FFF2-40B4-BE49-F238E27FC236}">
                <a16:creationId xmlns:a16="http://schemas.microsoft.com/office/drawing/2014/main" id="{75E646BB-622D-144D-A54D-F52255F986A5}"/>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18.16a</a:t>
            </a:r>
          </a:p>
        </p:txBody>
      </p:sp>
      <p:pic>
        <p:nvPicPr>
          <p:cNvPr id="25602" name="Picture 7" descr="18_16Figurea-L.jpg                                             000B3C78ServDisk_03                    BC177178:">
            <a:extLst>
              <a:ext uri="{FF2B5EF4-FFF2-40B4-BE49-F238E27FC236}">
                <a16:creationId xmlns:a16="http://schemas.microsoft.com/office/drawing/2014/main" id="{FF2BD6EB-A327-854B-90B0-A5D65118A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010"/>
          <a:stretch>
            <a:fillRect/>
          </a:stretch>
        </p:blipFill>
        <p:spPr bwMode="auto">
          <a:xfrm>
            <a:off x="1839914" y="2387600"/>
            <a:ext cx="85121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0FF5976C-B49C-5C47-B300-9A4DAEE0B4C3}"/>
              </a:ext>
            </a:extLst>
          </p:cNvPr>
          <p:cNvCxnSpPr>
            <a:cxnSpLocks noChangeShapeType="1"/>
          </p:cNvCxnSpPr>
          <p:nvPr/>
        </p:nvCxnSpPr>
        <p:spPr bwMode="auto">
          <a:xfrm flipH="1" flipV="1">
            <a:off x="7056439" y="3582988"/>
            <a:ext cx="504825" cy="1270000"/>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604" name="TextBox 4">
            <a:extLst>
              <a:ext uri="{FF2B5EF4-FFF2-40B4-BE49-F238E27FC236}">
                <a16:creationId xmlns:a16="http://schemas.microsoft.com/office/drawing/2014/main" id="{5068A029-DAD0-1A4E-8A40-20386ED498DF}"/>
              </a:ext>
            </a:extLst>
          </p:cNvPr>
          <p:cNvSpPr txBox="1">
            <a:spLocks noChangeArrowheads="1"/>
          </p:cNvSpPr>
          <p:nvPr/>
        </p:nvSpPr>
        <p:spPr bwMode="auto">
          <a:xfrm>
            <a:off x="5689600" y="5091113"/>
            <a:ext cx="4217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Regulatory region for both GAL10 and GAL1</a:t>
            </a:r>
          </a:p>
        </p:txBody>
      </p:sp>
    </p:spTree>
    <p:extLst>
      <p:ext uri="{BB962C8B-B14F-4D97-AF65-F5344CB8AC3E}">
        <p14:creationId xmlns:p14="http://schemas.microsoft.com/office/powerpoint/2010/main" val="247780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42AD42CB-2464-F64F-A0E6-6E7BC3ABC53B}"/>
              </a:ext>
            </a:extLst>
          </p:cNvPr>
          <p:cNvSpPr>
            <a:spLocks noGrp="1"/>
          </p:cNvSpPr>
          <p:nvPr>
            <p:ph type="title"/>
          </p:nvPr>
        </p:nvSpPr>
        <p:spPr/>
        <p:txBody>
          <a:bodyPr/>
          <a:lstStyle/>
          <a:p>
            <a:endParaRPr lang="en-US" altLang="en-US"/>
          </a:p>
        </p:txBody>
      </p:sp>
      <p:sp>
        <p:nvSpPr>
          <p:cNvPr id="27650" name="Content Placeholder 2">
            <a:extLst>
              <a:ext uri="{FF2B5EF4-FFF2-40B4-BE49-F238E27FC236}">
                <a16:creationId xmlns:a16="http://schemas.microsoft.com/office/drawing/2014/main" id="{1AD62AF9-8398-DE4C-905E-3623353572EB}"/>
              </a:ext>
            </a:extLst>
          </p:cNvPr>
          <p:cNvSpPr>
            <a:spLocks noGrp="1"/>
          </p:cNvSpPr>
          <p:nvPr>
            <p:ph idx="1"/>
          </p:nvPr>
        </p:nvSpPr>
        <p:spPr/>
        <p:txBody>
          <a:bodyPr/>
          <a:lstStyle/>
          <a:p>
            <a:pPr marL="0" indent="0">
              <a:buNone/>
            </a:pPr>
            <a:r>
              <a:rPr lang="en-US" altLang="en-US" dirty="0"/>
              <a:t>The GAL10 and GAL1 genes share a regulatory sequence call an Upstream Activating Sequence(UAS</a:t>
            </a:r>
            <a:r>
              <a:rPr lang="en-US" altLang="en-US" baseline="-25000" dirty="0"/>
              <a:t>G</a:t>
            </a:r>
            <a:r>
              <a:rPr lang="en-US" altLang="en-US" dirty="0"/>
              <a:t>)</a:t>
            </a:r>
          </a:p>
          <a:p>
            <a:pPr marL="0" indent="0">
              <a:buNone/>
            </a:pPr>
            <a:endParaRPr lang="en-US" altLang="en-US" dirty="0"/>
          </a:p>
          <a:p>
            <a:pPr marL="0" indent="0">
              <a:buNone/>
            </a:pPr>
            <a:r>
              <a:rPr lang="en-US" altLang="en-US" dirty="0"/>
              <a:t>UAS sequences are functionally the same as enhancers.</a:t>
            </a:r>
          </a:p>
          <a:p>
            <a:pPr marL="0" indent="0">
              <a:buNone/>
            </a:pPr>
            <a:r>
              <a:rPr lang="en-US" altLang="en-US" dirty="0"/>
              <a:t>This cis element is constitutively “</a:t>
            </a:r>
            <a:r>
              <a:rPr lang="en-US" altLang="ja-JP" dirty="0"/>
              <a:t>open chromatin</a:t>
            </a:r>
            <a:r>
              <a:rPr lang="en-US" altLang="en-US" dirty="0"/>
              <a:t>”</a:t>
            </a:r>
            <a:r>
              <a:rPr lang="en-US" altLang="ja-JP" dirty="0"/>
              <a:t> as shown by its DNase hypersensitivity.</a:t>
            </a:r>
          </a:p>
          <a:p>
            <a:pPr marL="0" indent="0">
              <a:buNone/>
            </a:pPr>
            <a:endParaRPr lang="en-US" altLang="en-US" dirty="0"/>
          </a:p>
          <a:p>
            <a:pPr marL="0" indent="0">
              <a:buNone/>
            </a:pPr>
            <a:r>
              <a:rPr lang="en-US" altLang="en-US" dirty="0"/>
              <a:t>	The ability for a DNA region to be cut with </a:t>
            </a:r>
            <a:r>
              <a:rPr lang="en-US" altLang="en-US" dirty="0" err="1"/>
              <a:t>Dnase</a:t>
            </a:r>
            <a:r>
              <a:rPr lang="en-US" altLang="en-US" dirty="0"/>
              <a:t> indicates it is not buried in higher order chromatin structure.</a:t>
            </a:r>
          </a:p>
        </p:txBody>
      </p:sp>
    </p:spTree>
    <p:extLst>
      <p:ext uri="{BB962C8B-B14F-4D97-AF65-F5344CB8AC3E}">
        <p14:creationId xmlns:p14="http://schemas.microsoft.com/office/powerpoint/2010/main" val="252586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F5E1-C9DB-594A-9DF9-64C02CF262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9A2BA3E-C94A-314C-AB8E-7CE5173D705E}"/>
              </a:ext>
            </a:extLst>
          </p:cNvPr>
          <p:cNvPicPr>
            <a:picLocks noGrp="1" noChangeAspect="1"/>
          </p:cNvPicPr>
          <p:nvPr>
            <p:ph idx="1"/>
          </p:nvPr>
        </p:nvPicPr>
        <p:blipFill>
          <a:blip r:embed="rId2"/>
          <a:stretch>
            <a:fillRect/>
          </a:stretch>
        </p:blipFill>
        <p:spPr>
          <a:xfrm>
            <a:off x="2199726" y="1825625"/>
            <a:ext cx="7792548" cy="4351338"/>
          </a:xfrm>
          <a:prstGeom prst="rect">
            <a:avLst/>
          </a:prstGeom>
        </p:spPr>
      </p:pic>
    </p:spTree>
    <p:extLst>
      <p:ext uri="{BB962C8B-B14F-4D97-AF65-F5344CB8AC3E}">
        <p14:creationId xmlns:p14="http://schemas.microsoft.com/office/powerpoint/2010/main" val="270840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F7C3-A082-4A4B-A820-B525768818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87BB31-AE04-DA4D-9473-4B3A160ACE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4F977E5-63BC-A540-A0DB-E94AEF17AA7A}"/>
              </a:ext>
            </a:extLst>
          </p:cNvPr>
          <p:cNvPicPr>
            <a:picLocks noChangeAspect="1"/>
          </p:cNvPicPr>
          <p:nvPr/>
        </p:nvPicPr>
        <p:blipFill>
          <a:blip r:embed="rId2"/>
          <a:stretch>
            <a:fillRect/>
          </a:stretch>
        </p:blipFill>
        <p:spPr>
          <a:xfrm>
            <a:off x="1012874" y="0"/>
            <a:ext cx="7435547" cy="6858000"/>
          </a:xfrm>
          <a:prstGeom prst="rect">
            <a:avLst/>
          </a:prstGeom>
        </p:spPr>
      </p:pic>
      <p:cxnSp>
        <p:nvCxnSpPr>
          <p:cNvPr id="6" name="Straight Arrow Connector 5">
            <a:extLst>
              <a:ext uri="{FF2B5EF4-FFF2-40B4-BE49-F238E27FC236}">
                <a16:creationId xmlns:a16="http://schemas.microsoft.com/office/drawing/2014/main" id="{1BB308A5-74FE-0847-B1CB-7DAD0337C146}"/>
              </a:ext>
            </a:extLst>
          </p:cNvPr>
          <p:cNvCxnSpPr/>
          <p:nvPr/>
        </p:nvCxnSpPr>
        <p:spPr>
          <a:xfrm>
            <a:off x="309489" y="365125"/>
            <a:ext cx="1097280" cy="6758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37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702" name="Text Box 6">
            <a:extLst>
              <a:ext uri="{FF2B5EF4-FFF2-40B4-BE49-F238E27FC236}">
                <a16:creationId xmlns:a16="http://schemas.microsoft.com/office/drawing/2014/main" id="{D7638B4F-7909-BB4F-A397-B9DAE2A721B2}"/>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18.16b</a:t>
            </a:r>
          </a:p>
        </p:txBody>
      </p:sp>
      <p:pic>
        <p:nvPicPr>
          <p:cNvPr id="28674" name="Picture 7" descr="18_16Figureb-L.jpg                                             000B3C78ServDisk_03                    BC177178:">
            <a:extLst>
              <a:ext uri="{FF2B5EF4-FFF2-40B4-BE49-F238E27FC236}">
                <a16:creationId xmlns:a16="http://schemas.microsoft.com/office/drawing/2014/main" id="{BFD4D2F7-CD33-4546-BF69-E03757A67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58"/>
          <a:stretch>
            <a:fillRect/>
          </a:stretch>
        </p:blipFill>
        <p:spPr bwMode="auto">
          <a:xfrm>
            <a:off x="1828801" y="390526"/>
            <a:ext cx="853281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513200F-4AF9-404C-8A58-8D8605A53B42}"/>
              </a:ext>
            </a:extLst>
          </p:cNvPr>
          <p:cNvSpPr>
            <a:spLocks noChangeArrowheads="1"/>
          </p:cNvSpPr>
          <p:nvPr/>
        </p:nvSpPr>
        <p:spPr bwMode="auto">
          <a:xfrm>
            <a:off x="3967164" y="2281239"/>
            <a:ext cx="4359275" cy="592137"/>
          </a:xfrm>
          <a:prstGeom prst="ellipse">
            <a:avLst/>
          </a:prstGeom>
          <a:noFill/>
          <a:ln w="38100">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3" name="Rectangle 2">
            <a:extLst>
              <a:ext uri="{FF2B5EF4-FFF2-40B4-BE49-F238E27FC236}">
                <a16:creationId xmlns:a16="http://schemas.microsoft.com/office/drawing/2014/main" id="{D2C3F13E-9C9A-584F-B660-58AB52E75ABA}"/>
              </a:ext>
            </a:extLst>
          </p:cNvPr>
          <p:cNvSpPr>
            <a:spLocks noChangeArrowheads="1"/>
          </p:cNvSpPr>
          <p:nvPr/>
        </p:nvSpPr>
        <p:spPr bwMode="auto">
          <a:xfrm>
            <a:off x="2922589" y="1312863"/>
            <a:ext cx="6232525" cy="1054100"/>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7" name="Rectangle 6">
            <a:extLst>
              <a:ext uri="{FF2B5EF4-FFF2-40B4-BE49-F238E27FC236}">
                <a16:creationId xmlns:a16="http://schemas.microsoft.com/office/drawing/2014/main" id="{26B68154-3559-F04F-BB86-5AE354EEC434}"/>
              </a:ext>
            </a:extLst>
          </p:cNvPr>
          <p:cNvSpPr>
            <a:spLocks noChangeArrowheads="1"/>
          </p:cNvSpPr>
          <p:nvPr/>
        </p:nvSpPr>
        <p:spPr bwMode="auto">
          <a:xfrm>
            <a:off x="1828801" y="3629025"/>
            <a:ext cx="8391525" cy="2859088"/>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93880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7E8D157-2252-2E4E-9847-98C517CFD257}"/>
              </a:ext>
            </a:extLst>
          </p:cNvPr>
          <p:cNvSpPr>
            <a:spLocks noGrp="1"/>
          </p:cNvSpPr>
          <p:nvPr>
            <p:ph type="title"/>
          </p:nvPr>
        </p:nvSpPr>
        <p:spPr/>
        <p:txBody>
          <a:bodyPr/>
          <a:lstStyle/>
          <a:p>
            <a:endParaRPr lang="en-US" altLang="en-US"/>
          </a:p>
        </p:txBody>
      </p:sp>
      <p:sp>
        <p:nvSpPr>
          <p:cNvPr id="30722" name="Content Placeholder 2">
            <a:extLst>
              <a:ext uri="{FF2B5EF4-FFF2-40B4-BE49-F238E27FC236}">
                <a16:creationId xmlns:a16="http://schemas.microsoft.com/office/drawing/2014/main" id="{837B6C7C-C0B8-4645-8A02-5429A55F9EC3}"/>
              </a:ext>
            </a:extLst>
          </p:cNvPr>
          <p:cNvSpPr>
            <a:spLocks noGrp="1"/>
          </p:cNvSpPr>
          <p:nvPr>
            <p:ph idx="1"/>
          </p:nvPr>
        </p:nvSpPr>
        <p:spPr/>
        <p:txBody>
          <a:bodyPr/>
          <a:lstStyle/>
          <a:p>
            <a:r>
              <a:rPr lang="en-US" altLang="en-US"/>
              <a:t>The UAS</a:t>
            </a:r>
            <a:r>
              <a:rPr lang="en-US" altLang="en-US" baseline="-25000"/>
              <a:t>G</a:t>
            </a:r>
            <a:r>
              <a:rPr lang="en-US" altLang="en-US"/>
              <a:t> is permanently occupied by several molecules of a protein known as </a:t>
            </a:r>
            <a:r>
              <a:rPr lang="en-US" altLang="en-US" b="1"/>
              <a:t>Gal4p</a:t>
            </a:r>
          </a:p>
          <a:p>
            <a:endParaRPr lang="en-US" altLang="en-US" b="1"/>
          </a:p>
          <a:p>
            <a:r>
              <a:rPr lang="en-US" altLang="en-US"/>
              <a:t>A second protein, </a:t>
            </a:r>
            <a:r>
              <a:rPr lang="en-US" altLang="en-US" b="1"/>
              <a:t>Gal80p, </a:t>
            </a:r>
            <a:r>
              <a:rPr lang="en-US" altLang="en-US"/>
              <a:t>binds to Gal4p and covers an important activation domain of Gal4p. </a:t>
            </a:r>
          </a:p>
          <a:p>
            <a:endParaRPr lang="en-US" altLang="en-US" b="1"/>
          </a:p>
          <a:p>
            <a:endParaRPr lang="en-US" altLang="en-US"/>
          </a:p>
        </p:txBody>
      </p:sp>
    </p:spTree>
    <p:extLst>
      <p:ext uri="{BB962C8B-B14F-4D97-AF65-F5344CB8AC3E}">
        <p14:creationId xmlns:p14="http://schemas.microsoft.com/office/powerpoint/2010/main" val="3036060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702" name="Text Box 6">
            <a:extLst>
              <a:ext uri="{FF2B5EF4-FFF2-40B4-BE49-F238E27FC236}">
                <a16:creationId xmlns:a16="http://schemas.microsoft.com/office/drawing/2014/main" id="{9FDA7836-81B5-3E42-BCEB-2BD174246334}"/>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18.16b</a:t>
            </a:r>
          </a:p>
        </p:txBody>
      </p:sp>
      <p:pic>
        <p:nvPicPr>
          <p:cNvPr id="31746" name="Picture 7" descr="18_16Figureb-L.jpg                                             000B3C78ServDisk_03                    BC177178:">
            <a:extLst>
              <a:ext uri="{FF2B5EF4-FFF2-40B4-BE49-F238E27FC236}">
                <a16:creationId xmlns:a16="http://schemas.microsoft.com/office/drawing/2014/main" id="{C81ED008-172E-F041-BE72-8CFD8CF8F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58"/>
          <a:stretch>
            <a:fillRect/>
          </a:stretch>
        </p:blipFill>
        <p:spPr bwMode="auto">
          <a:xfrm>
            <a:off x="1828801" y="390526"/>
            <a:ext cx="853281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E8AE363-3BA4-0C4C-8018-2E333EE7D471}"/>
              </a:ext>
            </a:extLst>
          </p:cNvPr>
          <p:cNvSpPr>
            <a:spLocks noChangeArrowheads="1"/>
          </p:cNvSpPr>
          <p:nvPr/>
        </p:nvSpPr>
        <p:spPr bwMode="auto">
          <a:xfrm>
            <a:off x="1828800" y="3648076"/>
            <a:ext cx="8445500" cy="2524125"/>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5" name="Rectangle 4">
            <a:extLst>
              <a:ext uri="{FF2B5EF4-FFF2-40B4-BE49-F238E27FC236}">
                <a16:creationId xmlns:a16="http://schemas.microsoft.com/office/drawing/2014/main" id="{3F8F44E6-3041-144E-A4C2-A2D88F6B72F7}"/>
              </a:ext>
            </a:extLst>
          </p:cNvPr>
          <p:cNvSpPr>
            <a:spLocks noChangeArrowheads="1"/>
          </p:cNvSpPr>
          <p:nvPr/>
        </p:nvSpPr>
        <p:spPr bwMode="auto">
          <a:xfrm>
            <a:off x="6399213" y="3213101"/>
            <a:ext cx="1312862" cy="74136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6" name="Rectangle 5">
            <a:extLst>
              <a:ext uri="{FF2B5EF4-FFF2-40B4-BE49-F238E27FC236}">
                <a16:creationId xmlns:a16="http://schemas.microsoft.com/office/drawing/2014/main" id="{E3B25BEE-ED93-7F42-9FF1-C804BF109C64}"/>
              </a:ext>
            </a:extLst>
          </p:cNvPr>
          <p:cNvSpPr>
            <a:spLocks noChangeArrowheads="1"/>
          </p:cNvSpPr>
          <p:nvPr/>
        </p:nvSpPr>
        <p:spPr bwMode="auto">
          <a:xfrm>
            <a:off x="12493625" y="2778126"/>
            <a:ext cx="1312863" cy="74136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417462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397AAB0-CF4B-294B-8F5F-2A75E6AA7354}"/>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374CCAE0-F50B-834B-B316-B51321B9B440}"/>
              </a:ext>
            </a:extLst>
          </p:cNvPr>
          <p:cNvSpPr>
            <a:spLocks noGrp="1"/>
          </p:cNvSpPr>
          <p:nvPr>
            <p:ph idx="1"/>
          </p:nvPr>
        </p:nvSpPr>
        <p:spPr/>
        <p:txBody>
          <a:bodyPr/>
          <a:lstStyle/>
          <a:p>
            <a:r>
              <a:rPr lang="en-US" altLang="en-US"/>
              <a:t>When galactose (sugar) is available and glucose is not, galactose binds to Gal80p and alters its conformation.</a:t>
            </a:r>
          </a:p>
          <a:p>
            <a:endParaRPr lang="en-US" altLang="en-US"/>
          </a:p>
          <a:p>
            <a:r>
              <a:rPr lang="en-US" altLang="en-US"/>
              <a:t>Gal80p no longer covers Gal4p’s transcription activation domain and Gal4p helps RNApol (via the usual TFs) bind the promoter of both GAL1 and GAL10 genes.</a:t>
            </a:r>
          </a:p>
        </p:txBody>
      </p:sp>
    </p:spTree>
    <p:extLst>
      <p:ext uri="{BB962C8B-B14F-4D97-AF65-F5344CB8AC3E}">
        <p14:creationId xmlns:p14="http://schemas.microsoft.com/office/powerpoint/2010/main" val="234395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1981200" y="1246830"/>
            <a:ext cx="8229600" cy="5371684"/>
          </a:xfrm>
        </p:spPr>
        <p:txBody>
          <a:bodyPr>
            <a:normAutofit/>
          </a:bodyPr>
          <a:lstStyle/>
          <a:p>
            <a:pPr marL="457200" lvl="1" indent="0">
              <a:buNone/>
            </a:pPr>
            <a:endParaRPr lang="en-US" dirty="0"/>
          </a:p>
          <a:p>
            <a:pPr lvl="1"/>
            <a:r>
              <a:rPr lang="en-US" dirty="0"/>
              <a:t>Now to end of semester schedule—Let’s go over</a:t>
            </a:r>
          </a:p>
          <a:p>
            <a:pPr lvl="1"/>
            <a:endParaRPr lang="en-US" dirty="0"/>
          </a:p>
          <a:p>
            <a:pPr lvl="1"/>
            <a:r>
              <a:rPr lang="en-US" dirty="0"/>
              <a:t>Have not had requests for papers for your presentation—Please don’t hesitate to ask.  I can get papers pretty quickly.  Most same day.</a:t>
            </a:r>
          </a:p>
          <a:p>
            <a:pPr lvl="1"/>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25251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702" name="Text Box 6">
            <a:extLst>
              <a:ext uri="{FF2B5EF4-FFF2-40B4-BE49-F238E27FC236}">
                <a16:creationId xmlns:a16="http://schemas.microsoft.com/office/drawing/2014/main" id="{7B1C7614-1F9D-7843-94A3-50899B62CEF7}"/>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18.16b</a:t>
            </a:r>
          </a:p>
        </p:txBody>
      </p:sp>
      <p:pic>
        <p:nvPicPr>
          <p:cNvPr id="34818" name="Picture 7" descr="18_16Figureb-L.jpg                                             000B3C78ServDisk_03                    BC177178:">
            <a:extLst>
              <a:ext uri="{FF2B5EF4-FFF2-40B4-BE49-F238E27FC236}">
                <a16:creationId xmlns:a16="http://schemas.microsoft.com/office/drawing/2014/main" id="{35270A79-DB1B-124A-B1BD-9CED3F45E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58"/>
          <a:stretch>
            <a:fillRect/>
          </a:stretch>
        </p:blipFill>
        <p:spPr bwMode="auto">
          <a:xfrm>
            <a:off x="1828801" y="390526"/>
            <a:ext cx="853281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D7BFF47-C595-5743-ABC6-549C9424D8EC}"/>
              </a:ext>
            </a:extLst>
          </p:cNvPr>
          <p:cNvSpPr>
            <a:spLocks noChangeArrowheads="1"/>
          </p:cNvSpPr>
          <p:nvPr/>
        </p:nvSpPr>
        <p:spPr bwMode="auto">
          <a:xfrm>
            <a:off x="1828800" y="492126"/>
            <a:ext cx="8445500" cy="261461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5" name="Rectangle 4">
            <a:extLst>
              <a:ext uri="{FF2B5EF4-FFF2-40B4-BE49-F238E27FC236}">
                <a16:creationId xmlns:a16="http://schemas.microsoft.com/office/drawing/2014/main" id="{A8184F9B-64E9-274F-B1D0-A40FFE4174C1}"/>
              </a:ext>
            </a:extLst>
          </p:cNvPr>
          <p:cNvSpPr>
            <a:spLocks noChangeArrowheads="1"/>
          </p:cNvSpPr>
          <p:nvPr/>
        </p:nvSpPr>
        <p:spPr bwMode="auto">
          <a:xfrm>
            <a:off x="4921251" y="2978150"/>
            <a:ext cx="1222375" cy="635000"/>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6" name="Rectangle 5">
            <a:extLst>
              <a:ext uri="{FF2B5EF4-FFF2-40B4-BE49-F238E27FC236}">
                <a16:creationId xmlns:a16="http://schemas.microsoft.com/office/drawing/2014/main" id="{2DE506B4-D740-CA4A-91B4-EDB31A69BD93}"/>
              </a:ext>
            </a:extLst>
          </p:cNvPr>
          <p:cNvSpPr>
            <a:spLocks noChangeArrowheads="1"/>
          </p:cNvSpPr>
          <p:nvPr/>
        </p:nvSpPr>
        <p:spPr bwMode="auto">
          <a:xfrm>
            <a:off x="12493625" y="2778126"/>
            <a:ext cx="1312863" cy="741363"/>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205228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D695CFD-5B3E-2247-B8C1-E66795A0153F}"/>
              </a:ext>
            </a:extLst>
          </p:cNvPr>
          <p:cNvSpPr>
            <a:spLocks noGrp="1"/>
          </p:cNvSpPr>
          <p:nvPr>
            <p:ph type="title"/>
          </p:nvPr>
        </p:nvSpPr>
        <p:spPr/>
        <p:txBody>
          <a:bodyPr/>
          <a:lstStyle/>
          <a:p>
            <a:endParaRPr lang="en-US" altLang="en-US"/>
          </a:p>
        </p:txBody>
      </p:sp>
      <p:sp>
        <p:nvSpPr>
          <p:cNvPr id="36866" name="Content Placeholder 2">
            <a:extLst>
              <a:ext uri="{FF2B5EF4-FFF2-40B4-BE49-F238E27FC236}">
                <a16:creationId xmlns:a16="http://schemas.microsoft.com/office/drawing/2014/main" id="{A314BEE3-40A2-B34D-9362-08D50B9C257C}"/>
              </a:ext>
            </a:extLst>
          </p:cNvPr>
          <p:cNvSpPr>
            <a:spLocks noGrp="1"/>
          </p:cNvSpPr>
          <p:nvPr>
            <p:ph idx="1"/>
          </p:nvPr>
        </p:nvSpPr>
        <p:spPr>
          <a:xfrm>
            <a:off x="1981200" y="1600200"/>
            <a:ext cx="8324850" cy="5060950"/>
          </a:xfrm>
        </p:spPr>
        <p:txBody>
          <a:bodyPr/>
          <a:lstStyle/>
          <a:p>
            <a:r>
              <a:rPr lang="en-US" altLang="en-US"/>
              <a:t>GAL1 and GAL10 mRNA is produced allowing GAL1 and GAL10 proteins to be translated.</a:t>
            </a:r>
          </a:p>
          <a:p>
            <a:r>
              <a:rPr lang="en-US" altLang="en-US"/>
              <a:t>GAL 1/10 proteins break down available galactose and allow the yeast cell to gain energy.</a:t>
            </a:r>
          </a:p>
          <a:p>
            <a:endParaRPr lang="en-US" altLang="en-US"/>
          </a:p>
          <a:p>
            <a:r>
              <a:rPr lang="en-US" altLang="en-US"/>
              <a:t>Familiar system! Galactose is the </a:t>
            </a:r>
            <a:r>
              <a:rPr lang="en-US" altLang="en-US" b="1" i="1"/>
              <a:t>inducer</a:t>
            </a:r>
            <a:r>
              <a:rPr lang="en-US" altLang="en-US"/>
              <a:t> of the galactose catabolizing proteins.</a:t>
            </a:r>
          </a:p>
        </p:txBody>
      </p:sp>
    </p:spTree>
    <p:extLst>
      <p:ext uri="{BB962C8B-B14F-4D97-AF65-F5344CB8AC3E}">
        <p14:creationId xmlns:p14="http://schemas.microsoft.com/office/powerpoint/2010/main" val="81881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6B64B50-2118-974C-AFB6-1515C9F626E3}"/>
              </a:ext>
            </a:extLst>
          </p:cNvPr>
          <p:cNvSpPr>
            <a:spLocks noGrp="1"/>
          </p:cNvSpPr>
          <p:nvPr>
            <p:ph type="title"/>
          </p:nvPr>
        </p:nvSpPr>
        <p:spPr/>
        <p:txBody>
          <a:bodyPr/>
          <a:lstStyle/>
          <a:p>
            <a:r>
              <a:rPr lang="en-US" altLang="en-US"/>
              <a:t>Connecting concepts…</a:t>
            </a:r>
          </a:p>
        </p:txBody>
      </p:sp>
      <p:sp>
        <p:nvSpPr>
          <p:cNvPr id="37890" name="Content Placeholder 2">
            <a:extLst>
              <a:ext uri="{FF2B5EF4-FFF2-40B4-BE49-F238E27FC236}">
                <a16:creationId xmlns:a16="http://schemas.microsoft.com/office/drawing/2014/main" id="{3F14AED4-680E-8F4B-9A3C-755E47000B2C}"/>
              </a:ext>
            </a:extLst>
          </p:cNvPr>
          <p:cNvSpPr>
            <a:spLocks noGrp="1"/>
          </p:cNvSpPr>
          <p:nvPr>
            <p:ph idx="1"/>
          </p:nvPr>
        </p:nvSpPr>
        <p:spPr/>
        <p:txBody>
          <a:bodyPr/>
          <a:lstStyle/>
          <a:p>
            <a:r>
              <a:rPr lang="en-US" altLang="en-US"/>
              <a:t>Say you come across a yeast strain that seems to NOT be inducible by galactose…what could be wrong?  How could you test your hypothesis?</a:t>
            </a:r>
          </a:p>
          <a:p>
            <a:endParaRPr lang="en-US" altLang="en-US"/>
          </a:p>
          <a:p>
            <a:r>
              <a:rPr lang="en-US" altLang="en-US"/>
              <a:t>Say you come across a yeast strain that seems to be constitutively expressing GAL1 and GAL10…What could be wrong?  How could you test your hypothesis?</a:t>
            </a:r>
          </a:p>
        </p:txBody>
      </p:sp>
    </p:spTree>
    <p:extLst>
      <p:ext uri="{BB962C8B-B14F-4D97-AF65-F5344CB8AC3E}">
        <p14:creationId xmlns:p14="http://schemas.microsoft.com/office/powerpoint/2010/main" val="146383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8A1770E0-DC8F-A349-897D-B7546CE2CCBE}"/>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id="{533F8873-E67E-DF40-A18F-884D72199805}"/>
              </a:ext>
            </a:extLst>
          </p:cNvPr>
          <p:cNvSpPr>
            <a:spLocks noGrp="1"/>
          </p:cNvSpPr>
          <p:nvPr>
            <p:ph idx="1"/>
          </p:nvPr>
        </p:nvSpPr>
        <p:spPr/>
        <p:txBody>
          <a:bodyPr/>
          <a:lstStyle/>
          <a:p>
            <a:r>
              <a:rPr lang="en-US" altLang="en-US"/>
              <a:t>Read more in your text! </a:t>
            </a:r>
          </a:p>
          <a:p>
            <a:pPr lvl="1"/>
            <a:r>
              <a:rPr lang="en-US" altLang="en-US"/>
              <a:t>Study figure 17-12</a:t>
            </a:r>
          </a:p>
        </p:txBody>
      </p:sp>
    </p:spTree>
    <p:extLst>
      <p:ext uri="{BB962C8B-B14F-4D97-AF65-F5344CB8AC3E}">
        <p14:creationId xmlns:p14="http://schemas.microsoft.com/office/powerpoint/2010/main" val="294210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CEB8B94-768E-8B4F-9C51-48A1258C81B7}"/>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07727089-E008-1D4E-A68F-8D683836C4DF}"/>
              </a:ext>
            </a:extLst>
          </p:cNvPr>
          <p:cNvSpPr>
            <a:spLocks noGrp="1"/>
          </p:cNvSpPr>
          <p:nvPr>
            <p:ph idx="1"/>
          </p:nvPr>
        </p:nvSpPr>
        <p:spPr/>
        <p:txBody>
          <a:bodyPr/>
          <a:lstStyle/>
          <a:p>
            <a:r>
              <a:rPr lang="en-US" altLang="en-US"/>
              <a:t>What about multicellular organisms…How do they make so many different cell types from “one recipe”  (the exact same genome)?</a:t>
            </a:r>
          </a:p>
          <a:p>
            <a:endParaRPr lang="en-US" altLang="en-US"/>
          </a:p>
          <a:p>
            <a:r>
              <a:rPr lang="en-US" altLang="en-US"/>
              <a:t>In a sense cell differentiation depends on the cells ability to read certain parts of the recipe book, and completely ignore others.</a:t>
            </a:r>
          </a:p>
        </p:txBody>
      </p:sp>
    </p:spTree>
    <p:extLst>
      <p:ext uri="{BB962C8B-B14F-4D97-AF65-F5344CB8AC3E}">
        <p14:creationId xmlns:p14="http://schemas.microsoft.com/office/powerpoint/2010/main" val="189158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3E0B115-0C8D-6C48-B581-20A377ADA821}"/>
              </a:ext>
            </a:extLst>
          </p:cNvPr>
          <p:cNvSpPr>
            <a:spLocks noGrp="1"/>
          </p:cNvSpPr>
          <p:nvPr>
            <p:ph type="title"/>
          </p:nvPr>
        </p:nvSpPr>
        <p:spPr/>
        <p:txBody>
          <a:bodyPr/>
          <a:lstStyle/>
          <a:p>
            <a:r>
              <a:rPr lang="en-US" altLang="en-US"/>
              <a:t>Let’s step back a little…</a:t>
            </a:r>
          </a:p>
        </p:txBody>
      </p:sp>
      <p:sp>
        <p:nvSpPr>
          <p:cNvPr id="39938" name="Content Placeholder 2">
            <a:extLst>
              <a:ext uri="{FF2B5EF4-FFF2-40B4-BE49-F238E27FC236}">
                <a16:creationId xmlns:a16="http://schemas.microsoft.com/office/drawing/2014/main" id="{C2D944D5-35A4-A342-B278-43D84E378815}"/>
              </a:ext>
            </a:extLst>
          </p:cNvPr>
          <p:cNvSpPr>
            <a:spLocks noGrp="1"/>
          </p:cNvSpPr>
          <p:nvPr>
            <p:ph idx="1"/>
          </p:nvPr>
        </p:nvSpPr>
        <p:spPr>
          <a:xfrm>
            <a:off x="1981200" y="1239839"/>
            <a:ext cx="8229600" cy="5367337"/>
          </a:xfrm>
        </p:spPr>
        <p:txBody>
          <a:bodyPr/>
          <a:lstStyle/>
          <a:p>
            <a:r>
              <a:rPr lang="en-US" altLang="en-US" dirty="0"/>
              <a:t>You’ve probably heard lots of stories in the news about </a:t>
            </a:r>
            <a:r>
              <a:rPr lang="en-US" altLang="en-US" b="1" i="1" dirty="0"/>
              <a:t>stem cells.</a:t>
            </a:r>
          </a:p>
          <a:p>
            <a:endParaRPr lang="en-US" altLang="en-US" dirty="0"/>
          </a:p>
          <a:p>
            <a:r>
              <a:rPr lang="en-US" altLang="en-US" dirty="0"/>
              <a:t>Before a zygote undergoes a certain number of cell divisions, the  every part of the recipe has the potential to be read.  Each cell is completely undifferentiated, unspecialized.</a:t>
            </a:r>
          </a:p>
          <a:p>
            <a:endParaRPr lang="en-US" altLang="en-US" dirty="0"/>
          </a:p>
          <a:p>
            <a:r>
              <a:rPr lang="en-US" altLang="en-US" dirty="0"/>
              <a:t>These are </a:t>
            </a:r>
            <a:r>
              <a:rPr lang="en-US" altLang="en-US" b="1" i="1" dirty="0"/>
              <a:t>embryonic stem </a:t>
            </a:r>
            <a:r>
              <a:rPr lang="en-US" altLang="en-US" dirty="0"/>
              <a:t>cells. These cells are described as </a:t>
            </a:r>
            <a:r>
              <a:rPr lang="en-US" altLang="en-US" b="1" dirty="0"/>
              <a:t>totipotent.</a:t>
            </a:r>
          </a:p>
        </p:txBody>
      </p:sp>
    </p:spTree>
    <p:extLst>
      <p:ext uri="{BB962C8B-B14F-4D97-AF65-F5344CB8AC3E}">
        <p14:creationId xmlns:p14="http://schemas.microsoft.com/office/powerpoint/2010/main" val="302591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67DD364-05D7-2D4D-A2DB-B8B1608C93A9}"/>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7CC66525-7CCE-2C47-BCC4-0A3B7D5ED385}"/>
              </a:ext>
            </a:extLst>
          </p:cNvPr>
          <p:cNvSpPr>
            <a:spLocks noGrp="1"/>
          </p:cNvSpPr>
          <p:nvPr>
            <p:ph idx="1"/>
          </p:nvPr>
        </p:nvSpPr>
        <p:spPr/>
        <p:txBody>
          <a:bodyPr/>
          <a:lstStyle/>
          <a:p>
            <a:r>
              <a:rPr lang="en-US" altLang="en-US"/>
              <a:t>But after an embryo is about 50 cells in size, the cells start to look and act differently from each other.</a:t>
            </a:r>
          </a:p>
          <a:p>
            <a:r>
              <a:rPr lang="en-US" altLang="en-US"/>
              <a:t>Most of this differentiation involves transcriptional regulation. Embryonic development involves some general differentiation into 3 tissue types: ectoderm, endoderm, and mesoderm.  Cells in these tissues can still become lots of different types of cells…they are said to be </a:t>
            </a:r>
            <a:r>
              <a:rPr lang="en-US" altLang="en-US" b="1" i="1"/>
              <a:t>pluripotent.</a:t>
            </a:r>
          </a:p>
        </p:txBody>
      </p:sp>
    </p:spTree>
    <p:extLst>
      <p:ext uri="{BB962C8B-B14F-4D97-AF65-F5344CB8AC3E}">
        <p14:creationId xmlns:p14="http://schemas.microsoft.com/office/powerpoint/2010/main" val="280080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B13BCFC-AD4E-7740-8B93-0F946CEA00FE}"/>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DC45DE2A-C9A0-8347-822F-44E178F511E6}"/>
              </a:ext>
            </a:extLst>
          </p:cNvPr>
          <p:cNvSpPr>
            <a:spLocks noGrp="1"/>
          </p:cNvSpPr>
          <p:nvPr>
            <p:ph idx="1"/>
          </p:nvPr>
        </p:nvSpPr>
        <p:spPr/>
        <p:txBody>
          <a:bodyPr/>
          <a:lstStyle/>
          <a:p>
            <a:r>
              <a:rPr lang="en-US" altLang="en-US"/>
              <a:t>Read independently---about these 3 types of germ tissue.</a:t>
            </a:r>
          </a:p>
          <a:p>
            <a:endParaRPr lang="en-US" altLang="en-US"/>
          </a:p>
          <a:p>
            <a:r>
              <a:rPr lang="en-US" altLang="en-US">
                <a:hlinkClick r:id="rId2"/>
              </a:rPr>
              <a:t>http://en.wikipedia.org/wiki/Germ_layer#Germ_layers</a:t>
            </a:r>
            <a:endParaRPr lang="en-US" altLang="en-US"/>
          </a:p>
          <a:p>
            <a:endParaRPr lang="en-US" altLang="en-US"/>
          </a:p>
        </p:txBody>
      </p:sp>
    </p:spTree>
    <p:extLst>
      <p:ext uri="{BB962C8B-B14F-4D97-AF65-F5344CB8AC3E}">
        <p14:creationId xmlns:p14="http://schemas.microsoft.com/office/powerpoint/2010/main" val="106065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B163648-B9C8-AE47-BDAB-3F1D0CEF08B2}"/>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FC0CB16A-BCE6-B54A-A8DF-A4EF722E4E78}"/>
              </a:ext>
            </a:extLst>
          </p:cNvPr>
          <p:cNvSpPr>
            <a:spLocks noGrp="1"/>
          </p:cNvSpPr>
          <p:nvPr>
            <p:ph idx="1"/>
          </p:nvPr>
        </p:nvSpPr>
        <p:spPr/>
        <p:txBody>
          <a:bodyPr/>
          <a:lstStyle/>
          <a:p>
            <a:r>
              <a:rPr lang="en-US" altLang="en-US" b="1" i="1"/>
              <a:t>Adult stem cells </a:t>
            </a:r>
            <a:r>
              <a:rPr lang="en-US" altLang="en-US"/>
              <a:t>also exist.  A good example is the hematopoietic stem cell that hangs out in your bone marrow.  These cells can divide and stay undifferentiated or differentiate into any of the blood cells you need.</a:t>
            </a:r>
          </a:p>
          <a:p>
            <a:r>
              <a:rPr lang="en-US" altLang="en-US"/>
              <a:t>They are called </a:t>
            </a:r>
            <a:r>
              <a:rPr lang="en-US" altLang="en-US" b="1" i="1"/>
              <a:t>multi-potent</a:t>
            </a:r>
            <a:r>
              <a:rPr lang="en-US" altLang="en-US"/>
              <a:t>. They can become blood cells…but not muscle or lungs... or liver….etc.</a:t>
            </a:r>
          </a:p>
        </p:txBody>
      </p:sp>
    </p:spTree>
    <p:extLst>
      <p:ext uri="{BB962C8B-B14F-4D97-AF65-F5344CB8AC3E}">
        <p14:creationId xmlns:p14="http://schemas.microsoft.com/office/powerpoint/2010/main" val="1263600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B1864DD-BA0F-EB41-88F4-F3274ECFC604}"/>
              </a:ext>
            </a:extLst>
          </p:cNvPr>
          <p:cNvSpPr>
            <a:spLocks noGrp="1"/>
          </p:cNvSpPr>
          <p:nvPr>
            <p:ph type="title"/>
          </p:nvPr>
        </p:nvSpPr>
        <p:spPr/>
        <p:txBody>
          <a:bodyPr/>
          <a:lstStyle/>
          <a:p>
            <a:endParaRPr lang="en-US" altLang="en-US"/>
          </a:p>
        </p:txBody>
      </p:sp>
      <p:pic>
        <p:nvPicPr>
          <p:cNvPr id="44034" name="Content Placeholder 3">
            <a:extLst>
              <a:ext uri="{FF2B5EF4-FFF2-40B4-BE49-F238E27FC236}">
                <a16:creationId xmlns:a16="http://schemas.microsoft.com/office/drawing/2014/main" id="{3C4603E7-5807-6745-831F-89B7A298BC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5201" r="-35201"/>
          <a:stretch>
            <a:fillRect/>
          </a:stretch>
        </p:blipFill>
        <p:spPr/>
      </p:pic>
    </p:spTree>
    <p:extLst>
      <p:ext uri="{BB962C8B-B14F-4D97-AF65-F5344CB8AC3E}">
        <p14:creationId xmlns:p14="http://schemas.microsoft.com/office/powerpoint/2010/main" val="351184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we?...Gene expression regulation in Eukaryotes</a:t>
            </a:r>
            <a:br>
              <a:rPr lang="en-US" dirty="0"/>
            </a:br>
            <a:endParaRPr lang="en-US" dirty="0"/>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a:xfrm>
            <a:off x="1981201" y="1600200"/>
            <a:ext cx="8120743" cy="5257800"/>
          </a:xfrm>
        </p:spPr>
        <p:txBody>
          <a:bodyPr>
            <a:normAutofit/>
          </a:bodyPr>
          <a:lstStyle/>
          <a:p>
            <a:r>
              <a:rPr lang="en-US" dirty="0"/>
              <a:t>Lac operon</a:t>
            </a:r>
          </a:p>
          <a:p>
            <a:r>
              <a:rPr lang="en-US" dirty="0" err="1"/>
              <a:t>Trp</a:t>
            </a:r>
            <a:r>
              <a:rPr lang="en-US" dirty="0"/>
              <a:t> operon</a:t>
            </a:r>
          </a:p>
          <a:p>
            <a:pPr lvl="1"/>
            <a:r>
              <a:rPr lang="en-US" dirty="0"/>
              <a:t>How is the </a:t>
            </a:r>
            <a:r>
              <a:rPr lang="en-US" dirty="0" err="1"/>
              <a:t>Trp</a:t>
            </a:r>
            <a:r>
              <a:rPr lang="en-US" dirty="0"/>
              <a:t> operon repressed when </a:t>
            </a:r>
            <a:r>
              <a:rPr lang="en-US" dirty="0" err="1"/>
              <a:t>Trp</a:t>
            </a:r>
            <a:r>
              <a:rPr lang="en-US" dirty="0"/>
              <a:t> is really abundant?</a:t>
            </a:r>
          </a:p>
          <a:p>
            <a:pPr lvl="1"/>
            <a:r>
              <a:rPr lang="en-US" dirty="0"/>
              <a:t>What happens when </a:t>
            </a:r>
            <a:r>
              <a:rPr lang="en-US" dirty="0" err="1"/>
              <a:t>Trp</a:t>
            </a:r>
            <a:r>
              <a:rPr lang="en-US" dirty="0"/>
              <a:t> is really low?</a:t>
            </a:r>
          </a:p>
          <a:p>
            <a:pPr lvl="1"/>
            <a:endParaRPr lang="en-US" dirty="0"/>
          </a:p>
          <a:p>
            <a:pPr lvl="1"/>
            <a:r>
              <a:rPr lang="en-US" dirty="0"/>
              <a:t>How does attenuation work?  Why is it linked to transcription and translation occurring simultaneously?</a:t>
            </a:r>
          </a:p>
          <a:p>
            <a:pPr lvl="1"/>
            <a:endParaRPr lang="en-US" dirty="0"/>
          </a:p>
          <a:p>
            <a:r>
              <a:rPr lang="en-US" dirty="0" err="1"/>
              <a:t>AraBAD</a:t>
            </a:r>
            <a:r>
              <a:rPr lang="en-US" dirty="0"/>
              <a:t> operon</a:t>
            </a:r>
          </a:p>
          <a:p>
            <a:pPr lvl="1"/>
            <a:r>
              <a:rPr lang="en-US" dirty="0"/>
              <a:t>How is it similar and different from the LAC operon?</a:t>
            </a:r>
          </a:p>
          <a:p>
            <a:pPr lvl="1"/>
            <a:r>
              <a:rPr lang="en-US" dirty="0"/>
              <a:t>How was it used to develop  </a:t>
            </a:r>
            <a:r>
              <a:rPr lang="en-US" dirty="0" err="1"/>
              <a:t>pGLO</a:t>
            </a:r>
            <a:r>
              <a:rPr lang="en-US" dirty="0"/>
              <a:t>/</a:t>
            </a:r>
            <a:r>
              <a:rPr lang="en-US" dirty="0" err="1"/>
              <a:t>pBAD</a:t>
            </a:r>
            <a:r>
              <a:rPr lang="en-US" dirty="0"/>
              <a:t> plasmid</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80428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2F6B03E-94A7-2440-83AB-AFBCF1675B63}"/>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03EBEE73-7CD1-D94E-A52E-546A65432043}"/>
              </a:ext>
            </a:extLst>
          </p:cNvPr>
          <p:cNvSpPr>
            <a:spLocks noGrp="1"/>
          </p:cNvSpPr>
          <p:nvPr>
            <p:ph idx="1"/>
          </p:nvPr>
        </p:nvSpPr>
        <p:spPr/>
        <p:txBody>
          <a:bodyPr/>
          <a:lstStyle/>
          <a:p>
            <a:r>
              <a:rPr lang="en-US" altLang="en-US"/>
              <a:t>By the way…the program that drives the hematopoietic cell along any differentiation path is…you guessed it…due to specific genetic regulation!</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3623562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CE770BD3-0130-CD4F-BDE0-D5D27AA07B5F}"/>
              </a:ext>
            </a:extLst>
          </p:cNvPr>
          <p:cNvSpPr>
            <a:spLocks noGrp="1"/>
          </p:cNvSpPr>
          <p:nvPr>
            <p:ph type="title"/>
          </p:nvPr>
        </p:nvSpPr>
        <p:spPr/>
        <p:txBody>
          <a:bodyPr/>
          <a:lstStyle/>
          <a:p>
            <a:r>
              <a:rPr lang="en-US" altLang="en-US"/>
              <a:t>Back to ES cells…</a:t>
            </a:r>
          </a:p>
        </p:txBody>
      </p:sp>
      <p:sp>
        <p:nvSpPr>
          <p:cNvPr id="46082" name="Content Placeholder 2">
            <a:extLst>
              <a:ext uri="{FF2B5EF4-FFF2-40B4-BE49-F238E27FC236}">
                <a16:creationId xmlns:a16="http://schemas.microsoft.com/office/drawing/2014/main" id="{B46C50D7-6D0E-EA4D-9892-B164E8837751}"/>
              </a:ext>
            </a:extLst>
          </p:cNvPr>
          <p:cNvSpPr>
            <a:spLocks noGrp="1"/>
          </p:cNvSpPr>
          <p:nvPr>
            <p:ph idx="1"/>
          </p:nvPr>
        </p:nvSpPr>
        <p:spPr/>
        <p:txBody>
          <a:bodyPr/>
          <a:lstStyle/>
          <a:p>
            <a:r>
              <a:rPr lang="en-US" altLang="en-US"/>
              <a:t>The take home message is that each type of tissue becomes more and more specialized because of the different subset of proteins made by the cell contained in it.  </a:t>
            </a:r>
          </a:p>
          <a:p>
            <a:endParaRPr lang="en-US" altLang="en-US"/>
          </a:p>
          <a:p>
            <a:r>
              <a:rPr lang="en-US" altLang="en-US"/>
              <a:t>Most of the cell-specific proteins are due to strict </a:t>
            </a:r>
            <a:r>
              <a:rPr lang="en-US" altLang="en-US" b="1" i="1"/>
              <a:t>transcriptional regulation</a:t>
            </a:r>
            <a:r>
              <a:rPr lang="en-US" altLang="en-US"/>
              <a:t>.</a:t>
            </a:r>
          </a:p>
        </p:txBody>
      </p:sp>
    </p:spTree>
    <p:extLst>
      <p:ext uri="{BB962C8B-B14F-4D97-AF65-F5344CB8AC3E}">
        <p14:creationId xmlns:p14="http://schemas.microsoft.com/office/powerpoint/2010/main" val="290319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1BF3279-9C62-2B40-A9C3-ADF57CB83FAF}"/>
              </a:ext>
            </a:extLst>
          </p:cNvPr>
          <p:cNvSpPr>
            <a:spLocks noGrp="1"/>
          </p:cNvSpPr>
          <p:nvPr>
            <p:ph type="title"/>
          </p:nvPr>
        </p:nvSpPr>
        <p:spPr/>
        <p:txBody>
          <a:bodyPr/>
          <a:lstStyle/>
          <a:p>
            <a:r>
              <a:rPr lang="en-US" altLang="en-US"/>
              <a:t>For example…</a:t>
            </a:r>
          </a:p>
        </p:txBody>
      </p:sp>
      <p:sp>
        <p:nvSpPr>
          <p:cNvPr id="47106" name="Content Placeholder 2">
            <a:extLst>
              <a:ext uri="{FF2B5EF4-FFF2-40B4-BE49-F238E27FC236}">
                <a16:creationId xmlns:a16="http://schemas.microsoft.com/office/drawing/2014/main" id="{1AF27470-F9FE-9949-8055-1489EC564A1F}"/>
              </a:ext>
            </a:extLst>
          </p:cNvPr>
          <p:cNvSpPr>
            <a:spLocks noGrp="1"/>
          </p:cNvSpPr>
          <p:nvPr>
            <p:ph idx="1"/>
          </p:nvPr>
        </p:nvSpPr>
        <p:spPr/>
        <p:txBody>
          <a:bodyPr/>
          <a:lstStyle/>
          <a:p>
            <a:pPr lvl="1"/>
            <a:r>
              <a:rPr lang="en-US" altLang="en-US"/>
              <a:t>Muscle cells transcribe a set of genes that  encode proteins that allow… elongation and strength and flexibility.  Muscle cells ignore  many other genes!</a:t>
            </a:r>
          </a:p>
          <a:p>
            <a:pPr lvl="1"/>
            <a:endParaRPr lang="en-US" altLang="en-US"/>
          </a:p>
          <a:p>
            <a:pPr lvl="1"/>
            <a:r>
              <a:rPr lang="en-US" altLang="en-US"/>
              <a:t>Bone cells transcribe a set of genes that encode proteins that make rigid, strong, inflexible tissue. Bone cells ignore other genes (including those expressed in muscle cells)!</a:t>
            </a:r>
          </a:p>
        </p:txBody>
      </p:sp>
    </p:spTree>
    <p:extLst>
      <p:ext uri="{BB962C8B-B14F-4D97-AF65-F5344CB8AC3E}">
        <p14:creationId xmlns:p14="http://schemas.microsoft.com/office/powerpoint/2010/main" val="163915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CC94EBC-E0BA-294B-8106-298593A0AD65}"/>
              </a:ext>
            </a:extLst>
          </p:cNvPr>
          <p:cNvSpPr>
            <a:spLocks noGrp="1"/>
          </p:cNvSpPr>
          <p:nvPr>
            <p:ph type="title"/>
          </p:nvPr>
        </p:nvSpPr>
        <p:spPr/>
        <p:txBody>
          <a:bodyPr/>
          <a:lstStyle/>
          <a:p>
            <a:r>
              <a:rPr lang="en-US" altLang="en-US"/>
              <a:t>Lets focus briefly on muscle…</a:t>
            </a:r>
          </a:p>
        </p:txBody>
      </p:sp>
      <p:sp>
        <p:nvSpPr>
          <p:cNvPr id="48130" name="Content Placeholder 2">
            <a:extLst>
              <a:ext uri="{FF2B5EF4-FFF2-40B4-BE49-F238E27FC236}">
                <a16:creationId xmlns:a16="http://schemas.microsoft.com/office/drawing/2014/main" id="{29A99643-B8E4-6448-A5BD-EF2838DA1D3F}"/>
              </a:ext>
            </a:extLst>
          </p:cNvPr>
          <p:cNvSpPr>
            <a:spLocks noGrp="1"/>
          </p:cNvSpPr>
          <p:nvPr>
            <p:ph idx="1"/>
          </p:nvPr>
        </p:nvSpPr>
        <p:spPr/>
        <p:txBody>
          <a:bodyPr/>
          <a:lstStyle/>
          <a:p>
            <a:r>
              <a:rPr lang="en-US" altLang="en-US"/>
              <a:t>How does a totipotent embryonic stem cell become a muscle cell?</a:t>
            </a:r>
          </a:p>
          <a:p>
            <a:endParaRPr lang="en-US" altLang="en-US"/>
          </a:p>
          <a:p>
            <a:pPr lvl="1"/>
            <a:r>
              <a:rPr lang="en-US" altLang="en-US"/>
              <a:t>ES cells begin to make some different proteins that control expression of certain genes.  Some of the ES cells transform into mesoderm…some of which goes on to differentiate into muscle cells.</a:t>
            </a:r>
          </a:p>
        </p:txBody>
      </p:sp>
    </p:spTree>
    <p:extLst>
      <p:ext uri="{BB962C8B-B14F-4D97-AF65-F5344CB8AC3E}">
        <p14:creationId xmlns:p14="http://schemas.microsoft.com/office/powerpoint/2010/main" val="3248937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4B6377B-3E84-E948-A2EE-83442B372599}"/>
              </a:ext>
            </a:extLst>
          </p:cNvPr>
          <p:cNvSpPr>
            <a:spLocks noGrp="1"/>
          </p:cNvSpPr>
          <p:nvPr>
            <p:ph type="title"/>
          </p:nvPr>
        </p:nvSpPr>
        <p:spPr/>
        <p:txBody>
          <a:bodyPr/>
          <a:lstStyle/>
          <a:p>
            <a:r>
              <a:rPr lang="en-US" altLang="en-US"/>
              <a:t>MyoD</a:t>
            </a:r>
          </a:p>
        </p:txBody>
      </p:sp>
      <p:sp>
        <p:nvSpPr>
          <p:cNvPr id="49154" name="Content Placeholder 2">
            <a:extLst>
              <a:ext uri="{FF2B5EF4-FFF2-40B4-BE49-F238E27FC236}">
                <a16:creationId xmlns:a16="http://schemas.microsoft.com/office/drawing/2014/main" id="{C8A75B49-CB41-CD4A-8DF0-F436F4C8C1A3}"/>
              </a:ext>
            </a:extLst>
          </p:cNvPr>
          <p:cNvSpPr>
            <a:spLocks noGrp="1"/>
          </p:cNvSpPr>
          <p:nvPr>
            <p:ph idx="1"/>
          </p:nvPr>
        </p:nvSpPr>
        <p:spPr/>
        <p:txBody>
          <a:bodyPr/>
          <a:lstStyle/>
          <a:p>
            <a:r>
              <a:rPr lang="en-US" altLang="en-US"/>
              <a:t>MyoD is one of the important proteins that pushes a cell to differentiate into a muscle cell.</a:t>
            </a:r>
          </a:p>
          <a:p>
            <a:endParaRPr lang="en-US" altLang="en-US"/>
          </a:p>
          <a:p>
            <a:r>
              <a:rPr lang="en-US" altLang="en-US"/>
              <a:t>MyoD gene encodes a protein that IS a transcription factor.  It belongs to a family of proteins called </a:t>
            </a:r>
            <a:r>
              <a:rPr lang="en-US" altLang="en-US" i="1"/>
              <a:t>myogenic regulators.</a:t>
            </a:r>
          </a:p>
        </p:txBody>
      </p:sp>
    </p:spTree>
    <p:extLst>
      <p:ext uri="{BB962C8B-B14F-4D97-AF65-F5344CB8AC3E}">
        <p14:creationId xmlns:p14="http://schemas.microsoft.com/office/powerpoint/2010/main" val="2841540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36CD0FD5-AC08-974F-A83B-E66B12396F3A}"/>
              </a:ext>
            </a:extLst>
          </p:cNvPr>
          <p:cNvSpPr>
            <a:spLocks noGrp="1"/>
          </p:cNvSpPr>
          <p:nvPr>
            <p:ph type="title"/>
          </p:nvPr>
        </p:nvSpPr>
        <p:spPr/>
        <p:txBody>
          <a:bodyPr/>
          <a:lstStyle/>
          <a:p>
            <a:endParaRPr lang="en-US" altLang="en-US"/>
          </a:p>
        </p:txBody>
      </p:sp>
      <p:sp>
        <p:nvSpPr>
          <p:cNvPr id="50178" name="Content Placeholder 2">
            <a:extLst>
              <a:ext uri="{FF2B5EF4-FFF2-40B4-BE49-F238E27FC236}">
                <a16:creationId xmlns:a16="http://schemas.microsoft.com/office/drawing/2014/main" id="{5E79A901-AD47-8941-8F26-8727043C5E4D}"/>
              </a:ext>
            </a:extLst>
          </p:cNvPr>
          <p:cNvSpPr>
            <a:spLocks noGrp="1"/>
          </p:cNvSpPr>
          <p:nvPr>
            <p:ph idx="1"/>
          </p:nvPr>
        </p:nvSpPr>
        <p:spPr/>
        <p:txBody>
          <a:bodyPr/>
          <a:lstStyle/>
          <a:p>
            <a:r>
              <a:rPr lang="en-US" altLang="en-US"/>
              <a:t>The myoD protein has a DNA binding motif called a </a:t>
            </a:r>
            <a:r>
              <a:rPr lang="en-US" altLang="en-US" i="1"/>
              <a:t>basic helix-loop-helix motif</a:t>
            </a:r>
            <a:r>
              <a:rPr lang="en-US" altLang="en-US"/>
              <a:t>.  Myo D binds to regulatory regions of other genes---genes that encode proteins the contribute to the function of muscle cells.</a:t>
            </a:r>
          </a:p>
          <a:p>
            <a:endParaRPr lang="en-US" altLang="en-US"/>
          </a:p>
          <a:p>
            <a:r>
              <a:rPr lang="en-US" altLang="en-US">
                <a:hlinkClick r:id="rId2"/>
              </a:rPr>
              <a:t>http://en.wikipedia.org/wiki/MyoD</a:t>
            </a:r>
            <a:endParaRPr lang="en-US" altLang="en-US"/>
          </a:p>
          <a:p>
            <a:endParaRPr lang="en-US" altLang="en-US"/>
          </a:p>
        </p:txBody>
      </p:sp>
    </p:spTree>
    <p:extLst>
      <p:ext uri="{BB962C8B-B14F-4D97-AF65-F5344CB8AC3E}">
        <p14:creationId xmlns:p14="http://schemas.microsoft.com/office/powerpoint/2010/main" val="2316698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1F352DB-7661-A346-B239-6F5DB9316F26}"/>
              </a:ext>
            </a:extLst>
          </p:cNvPr>
          <p:cNvSpPr>
            <a:spLocks noGrp="1"/>
          </p:cNvSpPr>
          <p:nvPr>
            <p:ph type="title"/>
          </p:nvPr>
        </p:nvSpPr>
        <p:spPr/>
        <p:txBody>
          <a:bodyPr/>
          <a:lstStyle/>
          <a:p>
            <a:r>
              <a:rPr lang="en-US" altLang="en-US"/>
              <a:t>Myo D</a:t>
            </a:r>
          </a:p>
        </p:txBody>
      </p:sp>
      <p:pic>
        <p:nvPicPr>
          <p:cNvPr id="51202" name="Content Placeholder 3">
            <a:extLst>
              <a:ext uri="{FF2B5EF4-FFF2-40B4-BE49-F238E27FC236}">
                <a16:creationId xmlns:a16="http://schemas.microsoft.com/office/drawing/2014/main" id="{CD5C0B49-EE86-7F46-9A9C-FE24A9B41C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096" r="-23096"/>
          <a:stretch>
            <a:fillRect/>
          </a:stretch>
        </p:blipFill>
        <p:spPr>
          <a:xfrm>
            <a:off x="1981200" y="1274763"/>
            <a:ext cx="8229600" cy="4525962"/>
          </a:xfrm>
          <a:ln>
            <a:solidFill>
              <a:srgbClr val="000000"/>
            </a:solidFill>
            <a:miter lim="800000"/>
            <a:headEnd/>
            <a:tailEnd/>
          </a:ln>
        </p:spPr>
      </p:pic>
      <p:sp>
        <p:nvSpPr>
          <p:cNvPr id="51203" name="TextBox 4">
            <a:extLst>
              <a:ext uri="{FF2B5EF4-FFF2-40B4-BE49-F238E27FC236}">
                <a16:creationId xmlns:a16="http://schemas.microsoft.com/office/drawing/2014/main" id="{452BF121-FD5F-3E4E-A45B-9C98610ED140}"/>
              </a:ext>
            </a:extLst>
          </p:cNvPr>
          <p:cNvSpPr txBox="1">
            <a:spLocks noChangeArrowheads="1"/>
          </p:cNvSpPr>
          <p:nvPr/>
        </p:nvSpPr>
        <p:spPr bwMode="auto">
          <a:xfrm rot="19980000">
            <a:off x="2701926" y="4359276"/>
            <a:ext cx="8480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t>Regulatory sequence of a gene needed for muscle function</a:t>
            </a:r>
          </a:p>
        </p:txBody>
      </p:sp>
      <p:sp>
        <p:nvSpPr>
          <p:cNvPr id="6" name="Right Brace 5">
            <a:extLst>
              <a:ext uri="{FF2B5EF4-FFF2-40B4-BE49-F238E27FC236}">
                <a16:creationId xmlns:a16="http://schemas.microsoft.com/office/drawing/2014/main" id="{BB51C4F2-0C99-DD48-B962-B43931B36189}"/>
              </a:ext>
            </a:extLst>
          </p:cNvPr>
          <p:cNvSpPr>
            <a:spLocks/>
          </p:cNvSpPr>
          <p:nvPr/>
        </p:nvSpPr>
        <p:spPr bwMode="auto">
          <a:xfrm rot="3900000">
            <a:off x="6044407" y="353220"/>
            <a:ext cx="1158875" cy="7929562"/>
          </a:xfrm>
          <a:prstGeom prst="rightBrace">
            <a:avLst>
              <a:gd name="adj1" fmla="val 0"/>
              <a:gd name="adj2" fmla="val 50000"/>
            </a:avLst>
          </a:prstGeom>
          <a:noFill/>
          <a:ln w="571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p>
        </p:txBody>
      </p:sp>
    </p:spTree>
    <p:extLst>
      <p:ext uri="{BB962C8B-B14F-4D97-AF65-F5344CB8AC3E}">
        <p14:creationId xmlns:p14="http://schemas.microsoft.com/office/powerpoint/2010/main" val="273702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C3F3059-C3F5-1041-8D9E-C24264D9F4DE}"/>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E8821DB3-6826-C04E-966A-1437590BF09C}"/>
              </a:ext>
            </a:extLst>
          </p:cNvPr>
          <p:cNvSpPr>
            <a:spLocks noGrp="1"/>
          </p:cNvSpPr>
          <p:nvPr>
            <p:ph idx="1"/>
          </p:nvPr>
        </p:nvSpPr>
        <p:spPr/>
        <p:txBody>
          <a:bodyPr/>
          <a:lstStyle/>
          <a:p>
            <a:r>
              <a:rPr lang="en-US" altLang="en-US"/>
              <a:t>The presence of MyoD in a cell pushes it to express genes with MyoD binding sites in their promoters.</a:t>
            </a:r>
          </a:p>
          <a:p>
            <a:endParaRPr lang="en-US" altLang="en-US"/>
          </a:p>
          <a:p>
            <a:r>
              <a:rPr lang="en-US" altLang="en-US"/>
              <a:t>Even though all your genes are present in muscle cells …only proteins needed in muscle are encoded by genes with MyoD-binding promoters.</a:t>
            </a:r>
          </a:p>
        </p:txBody>
      </p:sp>
    </p:spTree>
    <p:extLst>
      <p:ext uri="{BB962C8B-B14F-4D97-AF65-F5344CB8AC3E}">
        <p14:creationId xmlns:p14="http://schemas.microsoft.com/office/powerpoint/2010/main" val="2137393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0B39D8D-07A3-FE46-82F1-B17D6D88BE9E}"/>
              </a:ext>
            </a:extLst>
          </p:cNvPr>
          <p:cNvSpPr>
            <a:spLocks noGrp="1"/>
          </p:cNvSpPr>
          <p:nvPr>
            <p:ph type="title"/>
          </p:nvPr>
        </p:nvSpPr>
        <p:spPr/>
        <p:txBody>
          <a:bodyPr/>
          <a:lstStyle/>
          <a:p>
            <a:r>
              <a:rPr lang="en-US" altLang="en-US"/>
              <a:t>A general look at a MyoD binding promoter</a:t>
            </a:r>
          </a:p>
        </p:txBody>
      </p:sp>
      <p:pic>
        <p:nvPicPr>
          <p:cNvPr id="53250" name="Content Placeholder 3">
            <a:extLst>
              <a:ext uri="{FF2B5EF4-FFF2-40B4-BE49-F238E27FC236}">
                <a16:creationId xmlns:a16="http://schemas.microsoft.com/office/drawing/2014/main" id="{4FAFB2C8-3052-5A44-87C5-8165C487CB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3309" r="-143309"/>
          <a:stretch>
            <a:fillRect/>
          </a:stretch>
        </p:blipFill>
        <p:spPr/>
      </p:pic>
      <p:sp>
        <p:nvSpPr>
          <p:cNvPr id="53251" name="TextBox 4">
            <a:extLst>
              <a:ext uri="{FF2B5EF4-FFF2-40B4-BE49-F238E27FC236}">
                <a16:creationId xmlns:a16="http://schemas.microsoft.com/office/drawing/2014/main" id="{1E565A41-51AE-974D-89EE-5426EFE581E2}"/>
              </a:ext>
            </a:extLst>
          </p:cNvPr>
          <p:cNvSpPr txBox="1">
            <a:spLocks noChangeArrowheads="1"/>
          </p:cNvSpPr>
          <p:nvPr/>
        </p:nvSpPr>
        <p:spPr bwMode="auto">
          <a:xfrm>
            <a:off x="2154239" y="2398713"/>
            <a:ext cx="2484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Tell me what you recognize in this figure!</a:t>
            </a:r>
          </a:p>
        </p:txBody>
      </p:sp>
    </p:spTree>
    <p:extLst>
      <p:ext uri="{BB962C8B-B14F-4D97-AF65-F5344CB8AC3E}">
        <p14:creationId xmlns:p14="http://schemas.microsoft.com/office/powerpoint/2010/main" val="2630170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038B5A5-D0D5-D440-B56E-32DDBBD2D878}"/>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8228DFBC-E143-2A4A-9E56-219B3507167C}"/>
              </a:ext>
            </a:extLst>
          </p:cNvPr>
          <p:cNvSpPr>
            <a:spLocks noGrp="1"/>
          </p:cNvSpPr>
          <p:nvPr>
            <p:ph idx="1"/>
          </p:nvPr>
        </p:nvSpPr>
        <p:spPr/>
        <p:txBody>
          <a:bodyPr/>
          <a:lstStyle/>
          <a:p>
            <a:r>
              <a:rPr lang="en-US" altLang="en-US"/>
              <a:t>Much work on Myo D has been done in an attempt to understand and find treatment for Muscular Dystrophy.</a:t>
            </a:r>
          </a:p>
          <a:p>
            <a:endParaRPr lang="en-US" altLang="en-US"/>
          </a:p>
          <a:p>
            <a:r>
              <a:rPr lang="en-US" altLang="en-US"/>
              <a:t>Why?  Understanding muscle cell differentiation is essential in understanding muscle-related diseases…MD represents a “mutant” form of muscle cell function.</a:t>
            </a:r>
          </a:p>
        </p:txBody>
      </p:sp>
    </p:spTree>
    <p:extLst>
      <p:ext uri="{BB962C8B-B14F-4D97-AF65-F5344CB8AC3E}">
        <p14:creationId xmlns:p14="http://schemas.microsoft.com/office/powerpoint/2010/main" val="13390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624C58A-80FE-BE4D-BB28-6F0B0C289892}"/>
              </a:ext>
            </a:extLst>
          </p:cNvPr>
          <p:cNvSpPr>
            <a:spLocks noGrp="1"/>
          </p:cNvSpPr>
          <p:nvPr>
            <p:ph type="title"/>
          </p:nvPr>
        </p:nvSpPr>
        <p:spPr/>
        <p:txBody>
          <a:bodyPr/>
          <a:lstStyle/>
          <a:p>
            <a:pPr algn="ctr"/>
            <a:r>
              <a:rPr lang="en-US" altLang="en-US" dirty="0"/>
              <a:t>Test your understanding</a:t>
            </a:r>
          </a:p>
        </p:txBody>
      </p:sp>
      <p:sp>
        <p:nvSpPr>
          <p:cNvPr id="36866" name="Content Placeholder 2">
            <a:extLst>
              <a:ext uri="{FF2B5EF4-FFF2-40B4-BE49-F238E27FC236}">
                <a16:creationId xmlns:a16="http://schemas.microsoft.com/office/drawing/2014/main" id="{F74EF8BD-764E-2E40-B365-D976109884B6}"/>
              </a:ext>
            </a:extLst>
          </p:cNvPr>
          <p:cNvSpPr>
            <a:spLocks noGrp="1"/>
          </p:cNvSpPr>
          <p:nvPr>
            <p:ph idx="1"/>
          </p:nvPr>
        </p:nvSpPr>
        <p:spPr>
          <a:xfrm>
            <a:off x="1981200" y="1600200"/>
            <a:ext cx="8369300" cy="5257800"/>
          </a:xfrm>
        </p:spPr>
        <p:txBody>
          <a:bodyPr>
            <a:normAutofit/>
          </a:bodyPr>
          <a:lstStyle/>
          <a:p>
            <a:r>
              <a:rPr lang="en-US" altLang="en-US" dirty="0"/>
              <a:t>As it turns out, other amino acids are synthesized using enzymes encoded in operons.  Several of them show attenuation mechanisms. The His (Histidine) operon is an example. </a:t>
            </a:r>
          </a:p>
          <a:p>
            <a:endParaRPr lang="en-US" altLang="en-US" dirty="0"/>
          </a:p>
          <a:p>
            <a:r>
              <a:rPr lang="en-US" altLang="en-US" dirty="0"/>
              <a:t>What do you think the leader sequence of the His operon might look like?  </a:t>
            </a:r>
          </a:p>
          <a:p>
            <a:r>
              <a:rPr lang="en-US" altLang="en-US" dirty="0"/>
              <a:t>How might you identify  to which operon a leader sequence belongs?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26555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806C91D-35C0-F747-8B3D-E0AA951B12A2}"/>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004F5170-D448-0045-B9E2-FA9B7E7C1688}"/>
              </a:ext>
            </a:extLst>
          </p:cNvPr>
          <p:cNvSpPr>
            <a:spLocks noGrp="1"/>
          </p:cNvSpPr>
          <p:nvPr>
            <p:ph idx="1"/>
          </p:nvPr>
        </p:nvSpPr>
        <p:spPr/>
        <p:txBody>
          <a:bodyPr/>
          <a:lstStyle/>
          <a:p>
            <a:r>
              <a:rPr lang="en-US" altLang="en-US"/>
              <a:t>How could your understanding of MyoD and its role in muscle-specific gene expression help in designing a treatment?</a:t>
            </a:r>
          </a:p>
          <a:p>
            <a:endParaRPr lang="en-US" altLang="en-US"/>
          </a:p>
          <a:p>
            <a:endParaRPr lang="en-US" altLang="en-US"/>
          </a:p>
          <a:p>
            <a:r>
              <a:rPr lang="en-US" altLang="en-US"/>
              <a:t>Use examples from recent lectures to help you think this over….</a:t>
            </a:r>
          </a:p>
        </p:txBody>
      </p:sp>
    </p:spTree>
    <p:extLst>
      <p:ext uri="{BB962C8B-B14F-4D97-AF65-F5344CB8AC3E}">
        <p14:creationId xmlns:p14="http://schemas.microsoft.com/office/powerpoint/2010/main" val="397864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DE1DC1C-CD7B-5C4D-83F0-8D495BFDE92C}"/>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59D5D447-B56D-3B4B-8CD7-8A926ED24BE0}"/>
              </a:ext>
            </a:extLst>
          </p:cNvPr>
          <p:cNvSpPr>
            <a:spLocks noGrp="1"/>
          </p:cNvSpPr>
          <p:nvPr>
            <p:ph idx="1"/>
          </p:nvPr>
        </p:nvSpPr>
        <p:spPr/>
        <p:txBody>
          <a:bodyPr/>
          <a:lstStyle/>
          <a:p>
            <a:r>
              <a:rPr lang="en-US" altLang="en-US"/>
              <a:t>Look into at least one other system for cell-type specific gene expression.</a:t>
            </a:r>
          </a:p>
          <a:p>
            <a:endParaRPr lang="en-US" altLang="en-US"/>
          </a:p>
          <a:p>
            <a:r>
              <a:rPr lang="en-US" altLang="en-US"/>
              <a:t>For example…how do specific blood cells become those blood cells (starting with a hematopoietic stem cell?  Recall Oct-1 and Oct-2 proteins?</a:t>
            </a:r>
          </a:p>
        </p:txBody>
      </p:sp>
    </p:spTree>
    <p:extLst>
      <p:ext uri="{BB962C8B-B14F-4D97-AF65-F5344CB8AC3E}">
        <p14:creationId xmlns:p14="http://schemas.microsoft.com/office/powerpoint/2010/main" val="100797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9AC0C33-F2E6-7F40-863C-93E959F59909}"/>
              </a:ext>
            </a:extLst>
          </p:cNvPr>
          <p:cNvSpPr>
            <a:spLocks noGrp="1"/>
          </p:cNvSpPr>
          <p:nvPr>
            <p:ph type="title"/>
          </p:nvPr>
        </p:nvSpPr>
        <p:spPr/>
        <p:txBody>
          <a:bodyPr/>
          <a:lstStyle/>
          <a:p>
            <a:r>
              <a:rPr lang="en-US" altLang="en-US"/>
              <a:t>Where were we?...</a:t>
            </a:r>
          </a:p>
        </p:txBody>
      </p:sp>
      <p:sp>
        <p:nvSpPr>
          <p:cNvPr id="16386" name="Content Placeholder 2">
            <a:extLst>
              <a:ext uri="{FF2B5EF4-FFF2-40B4-BE49-F238E27FC236}">
                <a16:creationId xmlns:a16="http://schemas.microsoft.com/office/drawing/2014/main" id="{8DC23A99-71A1-A14B-961C-09E5D27D5619}"/>
              </a:ext>
            </a:extLst>
          </p:cNvPr>
          <p:cNvSpPr>
            <a:spLocks noGrp="1"/>
          </p:cNvSpPr>
          <p:nvPr>
            <p:ph idx="1"/>
          </p:nvPr>
        </p:nvSpPr>
        <p:spPr>
          <a:xfrm>
            <a:off x="1981200" y="1600201"/>
            <a:ext cx="8432800" cy="5102225"/>
          </a:xfrm>
        </p:spPr>
        <p:txBody>
          <a:bodyPr/>
          <a:lstStyle/>
          <a:p>
            <a:pPr marL="0" indent="0">
              <a:buNone/>
            </a:pPr>
            <a:r>
              <a:rPr lang="en-US" altLang="en-US"/>
              <a:t>Eukaryotic gene expression regulation---chapter 17.</a:t>
            </a:r>
          </a:p>
          <a:p>
            <a:pPr marL="0" indent="0">
              <a:buNone/>
            </a:pPr>
            <a:endParaRPr lang="en-US" altLang="en-US"/>
          </a:p>
          <a:p>
            <a:pPr marL="0" indent="0">
              <a:buNone/>
            </a:pPr>
            <a:r>
              <a:rPr lang="en-US" altLang="en-US"/>
              <a:t>Basal level transcription factors</a:t>
            </a:r>
          </a:p>
          <a:p>
            <a:pPr marL="0" indent="0">
              <a:buNone/>
            </a:pPr>
            <a:r>
              <a:rPr lang="en-US" altLang="en-US"/>
              <a:t>Proximal promoter elements and transcription factors</a:t>
            </a:r>
          </a:p>
          <a:p>
            <a:pPr marL="0" indent="0">
              <a:buNone/>
            </a:pPr>
            <a:r>
              <a:rPr lang="en-US" altLang="en-US"/>
              <a:t>Gene specific cis and trans elements</a:t>
            </a:r>
          </a:p>
          <a:p>
            <a:pPr marL="0" indent="0">
              <a:buNone/>
            </a:pPr>
            <a:endParaRPr lang="en-US" altLang="en-US"/>
          </a:p>
          <a:p>
            <a:pPr marL="0" indent="0">
              <a:buNone/>
            </a:pPr>
            <a:endParaRPr lang="en-US" altLang="en-US"/>
          </a:p>
        </p:txBody>
      </p:sp>
    </p:spTree>
    <p:extLst>
      <p:ext uri="{BB962C8B-B14F-4D97-AF65-F5344CB8AC3E}">
        <p14:creationId xmlns:p14="http://schemas.microsoft.com/office/powerpoint/2010/main" val="181461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078" name="Text Box 6">
            <a:extLst>
              <a:ext uri="{FF2B5EF4-FFF2-40B4-BE49-F238E27FC236}">
                <a16:creationId xmlns:a16="http://schemas.microsoft.com/office/drawing/2014/main" id="{70513B3C-C1E2-F743-91A1-2ED507CF26AA}"/>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18.14</a:t>
            </a:r>
          </a:p>
        </p:txBody>
      </p:sp>
      <p:pic>
        <p:nvPicPr>
          <p:cNvPr id="17410" name="Picture 7" descr="18_14Figure-L.jpg                                              000B3C78ServDisk_03                    BC177178:">
            <a:extLst>
              <a:ext uri="{FF2B5EF4-FFF2-40B4-BE49-F238E27FC236}">
                <a16:creationId xmlns:a16="http://schemas.microsoft.com/office/drawing/2014/main" id="{AB9A9FF7-5659-5449-B2DB-32CFC53D7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39"/>
          <a:stretch>
            <a:fillRect/>
          </a:stretch>
        </p:blipFill>
        <p:spPr bwMode="auto">
          <a:xfrm>
            <a:off x="3351214" y="222250"/>
            <a:ext cx="5487987"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a:extLst>
              <a:ext uri="{FF2B5EF4-FFF2-40B4-BE49-F238E27FC236}">
                <a16:creationId xmlns:a16="http://schemas.microsoft.com/office/drawing/2014/main" id="{A83CF2B2-5C69-1C48-BD69-68A5AF5DBF7F}"/>
              </a:ext>
            </a:extLst>
          </p:cNvPr>
          <p:cNvSpPr txBox="1">
            <a:spLocks noChangeArrowheads="1"/>
          </p:cNvSpPr>
          <p:nvPr/>
        </p:nvSpPr>
        <p:spPr bwMode="auto">
          <a:xfrm>
            <a:off x="1739901" y="709613"/>
            <a:ext cx="1495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Basal level regulation</a:t>
            </a:r>
          </a:p>
        </p:txBody>
      </p:sp>
    </p:spTree>
    <p:extLst>
      <p:ext uri="{BB962C8B-B14F-4D97-AF65-F5344CB8AC3E}">
        <p14:creationId xmlns:p14="http://schemas.microsoft.com/office/powerpoint/2010/main" val="38169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7172" name="Text Box 4">
            <a:extLst>
              <a:ext uri="{FF2B5EF4-FFF2-40B4-BE49-F238E27FC236}">
                <a16:creationId xmlns:a16="http://schemas.microsoft.com/office/drawing/2014/main" id="{9B0C8663-0894-204B-A675-08E1118180E4}"/>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18.10</a:t>
            </a:r>
          </a:p>
        </p:txBody>
      </p:sp>
      <p:pic>
        <p:nvPicPr>
          <p:cNvPr id="19458" name="Picture 6" descr="18_10Figure-L.jpg                                              000B3C78ServDisk_03                    BC177178:">
            <a:extLst>
              <a:ext uri="{FF2B5EF4-FFF2-40B4-BE49-F238E27FC236}">
                <a16:creationId xmlns:a16="http://schemas.microsoft.com/office/drawing/2014/main" id="{1BBCBE99-BCAB-5D47-BA4B-CE1BC7A12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628"/>
          <a:stretch>
            <a:fillRect/>
          </a:stretch>
        </p:blipFill>
        <p:spPr bwMode="auto">
          <a:xfrm>
            <a:off x="1828801" y="2274888"/>
            <a:ext cx="853281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a:extLst>
              <a:ext uri="{FF2B5EF4-FFF2-40B4-BE49-F238E27FC236}">
                <a16:creationId xmlns:a16="http://schemas.microsoft.com/office/drawing/2014/main" id="{1D9F016A-27E8-F04D-95EA-1B0B422D9C75}"/>
              </a:ext>
            </a:extLst>
          </p:cNvPr>
          <p:cNvSpPr txBox="1">
            <a:spLocks noChangeArrowheads="1"/>
          </p:cNvSpPr>
          <p:nvPr/>
        </p:nvSpPr>
        <p:spPr bwMode="auto">
          <a:xfrm>
            <a:off x="2471738" y="754063"/>
            <a:ext cx="6629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A  specific, complex regulation system!  Metallothionein gene expression. </a:t>
            </a:r>
          </a:p>
        </p:txBody>
      </p:sp>
    </p:spTree>
    <p:extLst>
      <p:ext uri="{BB962C8B-B14F-4D97-AF65-F5344CB8AC3E}">
        <p14:creationId xmlns:p14="http://schemas.microsoft.com/office/powerpoint/2010/main" val="127956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AC89DC0-4DC8-9D47-A4B8-3FC79B1C0268}"/>
              </a:ext>
            </a:extLst>
          </p:cNvPr>
          <p:cNvSpPr>
            <a:spLocks noGrp="1"/>
          </p:cNvSpPr>
          <p:nvPr>
            <p:ph type="title"/>
          </p:nvPr>
        </p:nvSpPr>
        <p:spPr/>
        <p:txBody>
          <a:bodyPr/>
          <a:lstStyle/>
          <a:p>
            <a:r>
              <a:rPr lang="en-US" altLang="en-US"/>
              <a:t>Model organisms for eukaryotes?</a:t>
            </a:r>
          </a:p>
        </p:txBody>
      </p:sp>
      <p:sp>
        <p:nvSpPr>
          <p:cNvPr id="54274" name="Content Placeholder 2">
            <a:extLst>
              <a:ext uri="{FF2B5EF4-FFF2-40B4-BE49-F238E27FC236}">
                <a16:creationId xmlns:a16="http://schemas.microsoft.com/office/drawing/2014/main" id="{B307183A-DA5B-AA48-BC07-95BCDD615EA7}"/>
              </a:ext>
            </a:extLst>
          </p:cNvPr>
          <p:cNvSpPr>
            <a:spLocks noGrp="1"/>
          </p:cNvSpPr>
          <p:nvPr>
            <p:ph idx="1"/>
          </p:nvPr>
        </p:nvSpPr>
        <p:spPr/>
        <p:txBody>
          <a:bodyPr/>
          <a:lstStyle/>
          <a:p>
            <a:pPr>
              <a:buFont typeface="Arial" charset="0"/>
              <a:buChar char="•"/>
              <a:defRPr/>
            </a:pPr>
            <a:endParaRPr lang="en-US" dirty="0">
              <a:ea typeface="MS PGothic" charset="0"/>
            </a:endParaRPr>
          </a:p>
          <a:p>
            <a:pPr marL="0" indent="0">
              <a:buNone/>
              <a:defRPr/>
            </a:pPr>
            <a:endParaRPr lang="en-US" dirty="0">
              <a:ea typeface="MS PGothic" charset="0"/>
            </a:endParaRPr>
          </a:p>
          <a:p>
            <a:pPr>
              <a:buFont typeface="Arial" charset="0"/>
              <a:buChar char="•"/>
              <a:defRPr/>
            </a:pPr>
            <a:r>
              <a:rPr lang="en-US" dirty="0">
                <a:ea typeface="MS PGothic" charset="0"/>
              </a:rPr>
              <a:t>Yeast are single celled, reproduce asexually, are easy to maintain on media plates, and can be manipulated by mutation or other  directed genetic alteration.</a:t>
            </a:r>
          </a:p>
          <a:p>
            <a:pPr>
              <a:buFont typeface="Arial" charset="0"/>
              <a:buChar char="•"/>
              <a:defRPr/>
            </a:pPr>
            <a:r>
              <a:rPr lang="en-US" dirty="0">
                <a:ea typeface="MS PGothic" charset="0"/>
              </a:rPr>
              <a:t>However, they are Eukaryotic cells!</a:t>
            </a:r>
          </a:p>
        </p:txBody>
      </p:sp>
    </p:spTree>
    <p:extLst>
      <p:ext uri="{BB962C8B-B14F-4D97-AF65-F5344CB8AC3E}">
        <p14:creationId xmlns:p14="http://schemas.microsoft.com/office/powerpoint/2010/main" val="204032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DD6A8BC-6108-734B-B9BA-6357AA960323}"/>
              </a:ext>
            </a:extLst>
          </p:cNvPr>
          <p:cNvSpPr>
            <a:spLocks noGrp="1"/>
          </p:cNvSpPr>
          <p:nvPr>
            <p:ph type="title"/>
          </p:nvPr>
        </p:nvSpPr>
        <p:spPr/>
        <p:txBody>
          <a:bodyPr/>
          <a:lstStyle/>
          <a:p>
            <a:r>
              <a:rPr lang="en-US" altLang="en-US" i="1"/>
              <a:t>Gal</a:t>
            </a:r>
            <a:r>
              <a:rPr lang="en-US" altLang="en-US"/>
              <a:t> gene regulation in yeast</a:t>
            </a:r>
          </a:p>
        </p:txBody>
      </p:sp>
      <p:sp>
        <p:nvSpPr>
          <p:cNvPr id="22530" name="Content Placeholder 2">
            <a:extLst>
              <a:ext uri="{FF2B5EF4-FFF2-40B4-BE49-F238E27FC236}">
                <a16:creationId xmlns:a16="http://schemas.microsoft.com/office/drawing/2014/main" id="{B0107AD4-FB9A-9C4C-919C-B743F5F9B109}"/>
              </a:ext>
            </a:extLst>
          </p:cNvPr>
          <p:cNvSpPr>
            <a:spLocks noGrp="1"/>
          </p:cNvSpPr>
          <p:nvPr>
            <p:ph idx="1"/>
          </p:nvPr>
        </p:nvSpPr>
        <p:spPr/>
        <p:txBody>
          <a:bodyPr/>
          <a:lstStyle/>
          <a:p>
            <a:r>
              <a:rPr lang="en-US" altLang="en-US"/>
              <a:t>Yeast are like prokaryotes in many ways.  They are single celled organisms that are greatly affected by their immediate environment.</a:t>
            </a:r>
          </a:p>
          <a:p>
            <a:endParaRPr lang="en-US" altLang="en-US"/>
          </a:p>
          <a:p>
            <a:r>
              <a:rPr lang="en-US" altLang="en-US"/>
              <a:t>They must be able to alter gene expression quickly and efficiently to accommodate changing conditions and to use carbons sources efficiently</a:t>
            </a:r>
          </a:p>
        </p:txBody>
      </p:sp>
    </p:spTree>
    <p:extLst>
      <p:ext uri="{BB962C8B-B14F-4D97-AF65-F5344CB8AC3E}">
        <p14:creationId xmlns:p14="http://schemas.microsoft.com/office/powerpoint/2010/main" val="4210095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1639</Words>
  <Application>Microsoft Macintosh PowerPoint</Application>
  <PresentationFormat>Widescreen</PresentationFormat>
  <Paragraphs>146</Paragraphs>
  <Slides>41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MS PGothic</vt:lpstr>
      <vt:lpstr>游ゴシック</vt:lpstr>
      <vt:lpstr>Arial</vt:lpstr>
      <vt:lpstr>Calibri</vt:lpstr>
      <vt:lpstr>Calibri Light</vt:lpstr>
      <vt:lpstr>Office Theme</vt:lpstr>
      <vt:lpstr>Molecular Biology Biol 480</vt:lpstr>
      <vt:lpstr>Announcements/Assignments </vt:lpstr>
      <vt:lpstr>Where were we?...Gene expression regulation in Eukaryotes </vt:lpstr>
      <vt:lpstr>Test your understanding</vt:lpstr>
      <vt:lpstr>Where were we?...</vt:lpstr>
      <vt:lpstr>PowerPoint Presentation</vt:lpstr>
      <vt:lpstr>PowerPoint Presentation</vt:lpstr>
      <vt:lpstr>Model organisms for eukaryotes?</vt:lpstr>
      <vt:lpstr>Gal gene regulation in yeast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concepts…</vt:lpstr>
      <vt:lpstr>PowerPoint Presentation</vt:lpstr>
      <vt:lpstr>PowerPoint Presentation</vt:lpstr>
      <vt:lpstr>Let’s step back a little…</vt:lpstr>
      <vt:lpstr>PowerPoint Presentation</vt:lpstr>
      <vt:lpstr>PowerPoint Presentation</vt:lpstr>
      <vt:lpstr>PowerPoint Presentation</vt:lpstr>
      <vt:lpstr>PowerPoint Presentation</vt:lpstr>
      <vt:lpstr>PowerPoint Presentation</vt:lpstr>
      <vt:lpstr>Back to ES cells…</vt:lpstr>
      <vt:lpstr>For example…</vt:lpstr>
      <vt:lpstr>Lets focus briefly on muscle…</vt:lpstr>
      <vt:lpstr>MyoD</vt:lpstr>
      <vt:lpstr>PowerPoint Presentation</vt:lpstr>
      <vt:lpstr>Myo D</vt:lpstr>
      <vt:lpstr>PowerPoint Presentation</vt:lpstr>
      <vt:lpstr>A general look at a MyoD binding promoter</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2019-04-10T10:36:55Z</dcterms:created>
  <dcterms:modified xsi:type="dcterms:W3CDTF">2019-04-12T13:59:19Z</dcterms:modified>
</cp:coreProperties>
</file>